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9" r:id="rId15"/>
    <p:sldId id="258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-15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B57C2-EA8B-4C47-A14D-CFA517A4B2C3}" type="datetimeFigureOut">
              <a:rPr lang="hr-HR" smtClean="0"/>
              <a:t>4.6.2018.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560A8-F545-4485-8BA5-4F34309E0FB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0310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free-powerpoint-templates-design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free-powerpoint-templates-design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 flipH="1">
            <a:off x="-1" y="2420888"/>
            <a:ext cx="9143995" cy="2016224"/>
          </a:xfrm>
          <a:prstGeom prst="rect">
            <a:avLst/>
          </a:prstGeom>
          <a:gradFill flip="none" rotWithShape="1">
            <a:gsLst>
              <a:gs pos="10000">
                <a:schemeClr val="bg1">
                  <a:alpha val="6000"/>
                </a:schemeClr>
              </a:gs>
              <a:gs pos="0">
                <a:schemeClr val="bg1">
                  <a:alpha val="0"/>
                </a:schemeClr>
              </a:gs>
              <a:gs pos="47000">
                <a:schemeClr val="tx1">
                  <a:gamma/>
                  <a:tint val="0"/>
                  <a:invGamma/>
                  <a:alpha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-37652" y="2541094"/>
            <a:ext cx="87484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hr-HR" altLang="ko-KR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IZVJEŠTAJ O RADU</a:t>
            </a:r>
            <a:endParaRPr lang="en-US" altLang="ko-KR" sz="4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30741"/>
            <a:ext cx="87108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01</a:t>
            </a:r>
            <a:r>
              <a:rPr kumimoji="0" lang="hr-HR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.01.2017. </a:t>
            </a:r>
            <a:r>
              <a:rPr kumimoji="0" lang="hr-HR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hr-HR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31</a:t>
            </a:r>
            <a:r>
              <a:rPr kumimoji="0" lang="hr-HR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.12.2017</a:t>
            </a:r>
            <a:r>
              <a:rPr kumimoji="0" lang="hr-HR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hlinkClick r:id="rId3"/>
          </p:cNvPr>
          <p:cNvSpPr txBox="1"/>
          <p:nvPr/>
        </p:nvSpPr>
        <p:spPr>
          <a:xfrm>
            <a:off x="0" y="657730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Znak-boja-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589"/>
            <a:ext cx="971003" cy="97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5" y="5939125"/>
            <a:ext cx="590550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4" descr="ferp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60" y="5934893"/>
            <a:ext cx="603871" cy="64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638" y="4473615"/>
            <a:ext cx="2356356" cy="22684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5689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 smtClean="0"/>
          </a:p>
          <a:p>
            <a:r>
              <a:rPr lang="hr-HR" sz="2800" b="1" dirty="0" smtClean="0">
                <a:solidFill>
                  <a:schemeClr val="accent1"/>
                </a:solidFill>
              </a:rPr>
              <a:t>DRUGI MIROVINSKI STUP – BITKA BEZ KRAJA</a:t>
            </a:r>
          </a:p>
          <a:p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/>
              <a:t>SUH je svim ministrima financija, od Slavka Linića, preko Borisa </a:t>
            </a:r>
          </a:p>
          <a:p>
            <a:r>
              <a:rPr lang="hr-HR" sz="2000" dirty="0" err="1" smtClean="0"/>
              <a:t>Lalovca</a:t>
            </a:r>
            <a:r>
              <a:rPr lang="hr-HR" sz="2000" dirty="0" smtClean="0"/>
              <a:t>, do Zdravka Marića, slao zahtjeve </a:t>
            </a:r>
            <a:r>
              <a:rPr lang="hr-HR" sz="2000" dirty="0"/>
              <a:t>za ukidanje drugog </a:t>
            </a:r>
            <a:endParaRPr lang="hr-HR" sz="2000" dirty="0" smtClean="0"/>
          </a:p>
          <a:p>
            <a:r>
              <a:rPr lang="hr-HR" sz="2000" dirty="0" smtClean="0"/>
              <a:t>mirovinskog </a:t>
            </a:r>
            <a:r>
              <a:rPr lang="hr-HR" sz="2000" dirty="0"/>
              <a:t>stupa, no </a:t>
            </a:r>
            <a:r>
              <a:rPr lang="hr-HR" sz="2000" dirty="0" smtClean="0"/>
              <a:t>nije </a:t>
            </a:r>
            <a:r>
              <a:rPr lang="hr-HR" sz="2000" dirty="0"/>
              <a:t>stigao odgovor, ali se na račun SUH-a </a:t>
            </a:r>
            <a:endParaRPr lang="hr-HR" sz="2000" dirty="0" smtClean="0"/>
          </a:p>
          <a:p>
            <a:r>
              <a:rPr lang="hr-HR" sz="2000" dirty="0" smtClean="0"/>
              <a:t>usmjerilo </a:t>
            </a:r>
            <a:r>
              <a:rPr lang="hr-HR" sz="2000" dirty="0"/>
              <a:t>dosta </a:t>
            </a:r>
            <a:r>
              <a:rPr lang="hr-HR" sz="2000" dirty="0" smtClean="0"/>
              <a:t>medijskih napada od strane Svjetske banke i </a:t>
            </a:r>
            <a:r>
              <a:rPr lang="hr-HR" sz="2000" dirty="0" err="1" smtClean="0"/>
              <a:t>potkup</a:t>
            </a:r>
            <a:r>
              <a:rPr lang="hr-HR" sz="2000" dirty="0" smtClean="0"/>
              <a:t>-</a:t>
            </a:r>
          </a:p>
          <a:p>
            <a:r>
              <a:rPr lang="hr-HR" sz="2000" dirty="0" err="1" smtClean="0"/>
              <a:t>ljenih</a:t>
            </a:r>
            <a:r>
              <a:rPr lang="hr-HR" sz="2000" dirty="0" smtClean="0"/>
              <a:t> stručnjaka.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/>
              <a:t>Sudjelovalo </a:t>
            </a:r>
            <a:r>
              <a:rPr lang="hr-HR" sz="2000" dirty="0"/>
              <a:t>se i na brojnim drugim skupovima i </a:t>
            </a:r>
            <a:r>
              <a:rPr lang="hr-HR" sz="2000" dirty="0" smtClean="0"/>
              <a:t>događanjima </a:t>
            </a:r>
          </a:p>
          <a:p>
            <a:r>
              <a:rPr lang="hr-HR" sz="2000" dirty="0" smtClean="0"/>
              <a:t>iznošenjem </a:t>
            </a:r>
            <a:r>
              <a:rPr lang="hr-HR" sz="2000" dirty="0"/>
              <a:t>stavova SUH-a. </a:t>
            </a:r>
            <a:r>
              <a:rPr lang="hr-HR" sz="2000" dirty="0" smtClean="0"/>
              <a:t>I Matica </a:t>
            </a:r>
            <a:r>
              <a:rPr lang="hr-HR" sz="2000" dirty="0"/>
              <a:t>umirovljenika Hrvatske </a:t>
            </a:r>
            <a:r>
              <a:rPr lang="hr-HR" sz="2000" dirty="0" smtClean="0"/>
              <a:t>podržava </a:t>
            </a:r>
          </a:p>
          <a:p>
            <a:r>
              <a:rPr lang="hr-HR" sz="2000" dirty="0" smtClean="0"/>
              <a:t>transformaciju </a:t>
            </a:r>
            <a:r>
              <a:rPr lang="hr-HR" sz="2000" dirty="0"/>
              <a:t>drugog mirovinskog stupa u dobrovoljni, no </a:t>
            </a:r>
            <a:endParaRPr lang="hr-HR" sz="2000" dirty="0" smtClean="0"/>
          </a:p>
          <a:p>
            <a:r>
              <a:rPr lang="hr-HR" sz="2000" dirty="0" smtClean="0"/>
              <a:t>među </a:t>
            </a:r>
            <a:r>
              <a:rPr lang="hr-HR" sz="2000" dirty="0"/>
              <a:t>umirovljeničkim strankama iskače </a:t>
            </a:r>
            <a:r>
              <a:rPr lang="hr-HR" sz="2000" dirty="0" smtClean="0"/>
              <a:t>HSU, </a:t>
            </a:r>
            <a:r>
              <a:rPr lang="hr-HR" sz="2000" dirty="0"/>
              <a:t>koji je </a:t>
            </a:r>
            <a:r>
              <a:rPr lang="hr-HR" sz="2000" dirty="0" smtClean="0"/>
              <a:t>je prije podržavao promjenu, a sada se priklonio bankarima.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 smtClean="0"/>
              <a:t>SUH je još u travnju upozorio na potencijalne gubitke četiri </a:t>
            </a:r>
          </a:p>
          <a:p>
            <a:r>
              <a:rPr lang="hr-HR" sz="2000" dirty="0" smtClean="0"/>
              <a:t>mirovinska stupa zbog kolapsa Agrokora, a sada se to potvrdilo.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575918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948" y="188640"/>
            <a:ext cx="85689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accent1"/>
                </a:solidFill>
              </a:rPr>
              <a:t>PROJEKTI</a:t>
            </a:r>
          </a:p>
          <a:p>
            <a:endParaRPr lang="hr-HR" sz="80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900" i="1" dirty="0" smtClean="0"/>
              <a:t>SIGURNOST </a:t>
            </a:r>
            <a:r>
              <a:rPr lang="hr-HR" sz="1900" i="1" dirty="0"/>
              <a:t>U TREĆOJ DOBI: KAKO IZBJEĆI RIZIKE PRI </a:t>
            </a:r>
            <a:r>
              <a:rPr lang="hr-HR" sz="1900" i="1" dirty="0" smtClean="0"/>
              <a:t>RASPOLAGANJU </a:t>
            </a:r>
          </a:p>
          <a:p>
            <a:r>
              <a:rPr lang="hr-HR" sz="1900" i="1" dirty="0" smtClean="0"/>
              <a:t>IMOVINOM </a:t>
            </a:r>
            <a:r>
              <a:rPr lang="hr-HR" sz="1900" i="1" dirty="0"/>
              <a:t>– </a:t>
            </a:r>
            <a:r>
              <a:rPr lang="hr-HR" sz="1900" dirty="0"/>
              <a:t>projekt je u kojemu SUH u suradnji s Hrvatskim </a:t>
            </a:r>
            <a:endParaRPr lang="hr-HR" sz="1900" dirty="0" smtClean="0"/>
          </a:p>
          <a:p>
            <a:r>
              <a:rPr lang="hr-HR" sz="1900" dirty="0" smtClean="0"/>
              <a:t>pravnim </a:t>
            </a:r>
            <a:r>
              <a:rPr lang="hr-HR" sz="1900" dirty="0"/>
              <a:t>centrom (HPC), Gradskim društvom Crvenog križa Zagreb, </a:t>
            </a:r>
            <a:r>
              <a:rPr lang="hr-HR" sz="1900" dirty="0" smtClean="0"/>
              <a:t>Centrom </a:t>
            </a:r>
            <a:r>
              <a:rPr lang="hr-HR" sz="1900" dirty="0"/>
              <a:t>za socijalnu </a:t>
            </a:r>
            <a:r>
              <a:rPr lang="hr-HR" sz="1900" dirty="0" smtClean="0"/>
              <a:t>skrb </a:t>
            </a:r>
            <a:r>
              <a:rPr lang="hr-HR" sz="1900" dirty="0"/>
              <a:t>Zagreb i udrugom Radio mreža, a financira ga </a:t>
            </a:r>
            <a:endParaRPr lang="hr-HR" sz="1900" dirty="0" smtClean="0"/>
          </a:p>
          <a:p>
            <a:r>
              <a:rPr lang="hr-HR" sz="1900" dirty="0" smtClean="0"/>
              <a:t>Ministarstvo </a:t>
            </a:r>
            <a:r>
              <a:rPr lang="hr-HR" sz="1900" dirty="0"/>
              <a:t>socijalne politike i mladih, nastavlja borbu protiv </a:t>
            </a:r>
            <a:r>
              <a:rPr lang="hr-HR" sz="1900" dirty="0" smtClean="0"/>
              <a:t>ekonomske </a:t>
            </a:r>
          </a:p>
          <a:p>
            <a:r>
              <a:rPr lang="hr-HR" sz="1900" dirty="0" smtClean="0"/>
              <a:t>zloporabe starijih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900" i="1" dirty="0" smtClean="0"/>
              <a:t> </a:t>
            </a:r>
            <a:r>
              <a:rPr lang="hr-HR" sz="1900" i="1" dirty="0"/>
              <a:t>VAŽNO JE ZNATI SA 65+ -  nastavni </a:t>
            </a:r>
            <a:r>
              <a:rPr lang="hr-HR" sz="1900" dirty="0"/>
              <a:t>projekt SUH-a u suradnji s </a:t>
            </a:r>
            <a:r>
              <a:rPr lang="hr-HR" sz="1900" dirty="0" smtClean="0"/>
              <a:t> </a:t>
            </a:r>
          </a:p>
          <a:p>
            <a:r>
              <a:rPr lang="hr-HR" sz="1900" dirty="0" smtClean="0"/>
              <a:t>Hrvatskim </a:t>
            </a:r>
            <a:r>
              <a:rPr lang="hr-HR" sz="1900" dirty="0"/>
              <a:t>pravnim centrom (HPC) i partnerima, održane brojne </a:t>
            </a:r>
            <a:endParaRPr lang="hr-HR" sz="1900" dirty="0" smtClean="0"/>
          </a:p>
          <a:p>
            <a:r>
              <a:rPr lang="hr-HR" sz="1900" dirty="0" smtClean="0"/>
              <a:t>radionice</a:t>
            </a:r>
            <a:r>
              <a:rPr lang="hr-HR" sz="1900" dirty="0"/>
              <a:t>, te pravna i psihološka savjetovanja vezano uz obvezna </a:t>
            </a:r>
            <a:r>
              <a:rPr lang="hr-HR" sz="1900" dirty="0" smtClean="0"/>
              <a:t>i</a:t>
            </a:r>
          </a:p>
          <a:p>
            <a:r>
              <a:rPr lang="hr-HR" sz="1900" dirty="0" smtClean="0"/>
              <a:t>nasljedna prava</a:t>
            </a:r>
            <a:endParaRPr lang="hr-HR" sz="19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900" i="1" dirty="0" smtClean="0"/>
              <a:t>INSTITUCIONALNA </a:t>
            </a:r>
            <a:r>
              <a:rPr lang="hr-HR" sz="1900" i="1" dirty="0"/>
              <a:t>PODRŠKA NACIONALNE ZAKLADE ZA </a:t>
            </a:r>
            <a:r>
              <a:rPr lang="hr-HR" sz="1900" i="1" dirty="0" smtClean="0"/>
              <a:t>RAZVOJ </a:t>
            </a:r>
          </a:p>
          <a:p>
            <a:r>
              <a:rPr lang="hr-HR" sz="1900" i="1" dirty="0" smtClean="0"/>
              <a:t>    CIVILNOG </a:t>
            </a:r>
            <a:r>
              <a:rPr lang="hr-HR" sz="1900" i="1" dirty="0"/>
              <a:t>DRUŠTVA, </a:t>
            </a:r>
            <a:r>
              <a:rPr lang="hr-HR" sz="1900" dirty="0"/>
              <a:t>trogodišnji je projekt kojim je SUH dobio veći </a:t>
            </a:r>
            <a:endParaRPr lang="hr-HR" sz="1900" dirty="0" smtClean="0"/>
          </a:p>
          <a:p>
            <a:r>
              <a:rPr lang="hr-HR" sz="1900" dirty="0" smtClean="0"/>
              <a:t>dio sredstava </a:t>
            </a:r>
            <a:r>
              <a:rPr lang="hr-HR" sz="1900" dirty="0"/>
              <a:t>za zapošljavanje mlade osobe (</a:t>
            </a:r>
            <a:r>
              <a:rPr lang="hr-HR" sz="1900" dirty="0" smtClean="0"/>
              <a:t>novinarke). Razliku </a:t>
            </a:r>
            <a:r>
              <a:rPr lang="hr-HR" sz="1900" dirty="0"/>
              <a:t>snosi </a:t>
            </a:r>
            <a:r>
              <a:rPr lang="hr-HR" sz="1900" dirty="0" smtClean="0"/>
              <a:t>SUH</a:t>
            </a:r>
            <a:endParaRPr lang="hr-HR" sz="19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sz="1900" i="1" dirty="0" smtClean="0"/>
              <a:t>25 </a:t>
            </a:r>
            <a:r>
              <a:rPr lang="hr-HR" sz="1900" i="1" dirty="0"/>
              <a:t>GODINA BORBE ZA PRAVA STARIJIH OSOBA – </a:t>
            </a:r>
            <a:r>
              <a:rPr lang="hr-HR" sz="1900" dirty="0"/>
              <a:t>Projekt po javnom </a:t>
            </a:r>
            <a:endParaRPr lang="hr-HR" sz="1900" dirty="0" smtClean="0"/>
          </a:p>
          <a:p>
            <a:r>
              <a:rPr lang="hr-HR" sz="1900" dirty="0" smtClean="0"/>
              <a:t>pozivu </a:t>
            </a:r>
            <a:r>
              <a:rPr lang="hr-HR" sz="1900" dirty="0"/>
              <a:t>Grada </a:t>
            </a:r>
            <a:r>
              <a:rPr lang="hr-HR" sz="1900" dirty="0" smtClean="0"/>
              <a:t>Zagreba</a:t>
            </a:r>
            <a:endParaRPr lang="hr-HR" sz="19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hr-HR" sz="1900" i="1" dirty="0" smtClean="0"/>
              <a:t>KAKO </a:t>
            </a:r>
            <a:r>
              <a:rPr lang="hr-HR" sz="1900" i="1" dirty="0"/>
              <a:t>DO </a:t>
            </a:r>
            <a:r>
              <a:rPr lang="hr-HR" sz="1900" i="1" dirty="0" smtClean="0"/>
              <a:t>DOSTOJANSTVA/VODIČ </a:t>
            </a:r>
            <a:r>
              <a:rPr lang="hr-HR" sz="1900" i="1" dirty="0"/>
              <a:t>ZA SOCIJALNA PRAVA ZA STARIJE </a:t>
            </a:r>
            <a:endParaRPr lang="hr-HR" sz="1900" i="1" dirty="0" smtClean="0"/>
          </a:p>
          <a:p>
            <a:r>
              <a:rPr lang="hr-HR" sz="1900" i="1" dirty="0" smtClean="0"/>
              <a:t>OSOBE</a:t>
            </a:r>
            <a:r>
              <a:rPr lang="hr-HR" sz="1900" dirty="0" smtClean="0"/>
              <a:t> </a:t>
            </a:r>
            <a:r>
              <a:rPr lang="hr-HR" sz="1900" dirty="0"/>
              <a:t>- financiran je od strane Ministarstva za demografiju, obitelj, </a:t>
            </a:r>
            <a:r>
              <a:rPr lang="hr-HR" sz="1900" dirty="0" smtClean="0"/>
              <a:t>mlade i socijalnu politiku</a:t>
            </a:r>
            <a:endParaRPr lang="hr-HR" sz="1900" dirty="0"/>
          </a:p>
        </p:txBody>
      </p:sp>
    </p:spTree>
    <p:extLst>
      <p:ext uri="{BB962C8B-B14F-4D97-AF65-F5344CB8AC3E}">
        <p14:creationId xmlns:p14="http://schemas.microsoft.com/office/powerpoint/2010/main" val="3656424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764704"/>
            <a:ext cx="8496944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accent1"/>
                </a:solidFill>
              </a:rPr>
              <a:t>PRAVNO SAVJETOVALIŠTE</a:t>
            </a:r>
          </a:p>
          <a:p>
            <a:endParaRPr lang="hr-HR" sz="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Rješenjem Ministarstva pravosuđa od 5. veljače 2016. godine Sindikatu umirovljenika Hrvatske odobrio se upis u Registar </a:t>
            </a:r>
            <a:endParaRPr lang="hr-HR" sz="2200" dirty="0" smtClean="0"/>
          </a:p>
          <a:p>
            <a:r>
              <a:rPr lang="hr-HR" sz="2200" dirty="0"/>
              <a:t> </a:t>
            </a:r>
            <a:r>
              <a:rPr lang="hr-HR" sz="2200" dirty="0" smtClean="0"/>
              <a:t>  pružatelja </a:t>
            </a:r>
            <a:r>
              <a:rPr lang="hr-HR" sz="2200" dirty="0"/>
              <a:t>primarne pravne </a:t>
            </a:r>
            <a:r>
              <a:rPr lang="hr-HR" sz="2200" dirty="0" smtClean="0"/>
              <a:t>pomoći na </a:t>
            </a:r>
            <a:r>
              <a:rPr lang="hr-HR" sz="2200" dirty="0"/>
              <a:t>području Republike </a:t>
            </a:r>
            <a:endParaRPr lang="hr-HR" sz="2200" dirty="0" smtClean="0"/>
          </a:p>
          <a:p>
            <a:r>
              <a:rPr lang="hr-HR" sz="2200" dirty="0"/>
              <a:t> </a:t>
            </a:r>
            <a:r>
              <a:rPr lang="hr-HR" sz="2200" dirty="0" smtClean="0"/>
              <a:t>  Hrvatske</a:t>
            </a:r>
            <a:r>
              <a:rPr lang="hr-HR" sz="2200" dirty="0"/>
              <a:t>. </a:t>
            </a:r>
            <a:endParaRPr lang="hr-HR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/>
              <a:t>No</a:t>
            </a:r>
            <a:r>
              <a:rPr lang="hr-HR" sz="2200" dirty="0"/>
              <a:t>, Pravno savjetovalište SUH-a djeluje od 2005. godine, posljednjih </a:t>
            </a:r>
            <a:r>
              <a:rPr lang="hr-HR" sz="2200" dirty="0" smtClean="0"/>
              <a:t>osam </a:t>
            </a:r>
            <a:r>
              <a:rPr lang="hr-HR" sz="2200" dirty="0"/>
              <a:t>na čelu s Milanom </a:t>
            </a:r>
            <a:r>
              <a:rPr lang="hr-HR" sz="2200" dirty="0" smtClean="0"/>
              <a:t>Tomičićem, te </a:t>
            </a:r>
          </a:p>
          <a:p>
            <a:r>
              <a:rPr lang="hr-HR" sz="2200" dirty="0" smtClean="0"/>
              <a:t>   kolegom Antom </a:t>
            </a:r>
            <a:r>
              <a:rPr lang="hr-HR" sz="2200" dirty="0" err="1" smtClean="0"/>
              <a:t>Kuprešakom</a:t>
            </a:r>
            <a:r>
              <a:rPr lang="hr-HR" sz="2200" dirty="0" smtClean="0"/>
              <a:t>. </a:t>
            </a:r>
            <a:r>
              <a:rPr lang="hr-HR" sz="2200" dirty="0"/>
              <a:t>Desetak tisuća pruženih </a:t>
            </a:r>
            <a:endParaRPr lang="hr-HR" sz="2200" dirty="0" smtClean="0"/>
          </a:p>
          <a:p>
            <a:r>
              <a:rPr lang="hr-HR" sz="2200" dirty="0"/>
              <a:t> </a:t>
            </a:r>
            <a:r>
              <a:rPr lang="hr-HR" sz="2200" dirty="0" smtClean="0"/>
              <a:t>  usluga</a:t>
            </a:r>
            <a:r>
              <a:rPr lang="hr-HR" sz="2200" dirty="0"/>
              <a:t>, a </a:t>
            </a:r>
            <a:r>
              <a:rPr lang="hr-HR" sz="2200" dirty="0" smtClean="0"/>
              <a:t>samo </a:t>
            </a:r>
            <a:r>
              <a:rPr lang="hr-HR" sz="2200" dirty="0"/>
              <a:t>u </a:t>
            </a:r>
            <a:r>
              <a:rPr lang="hr-HR" sz="2200" dirty="0" smtClean="0"/>
              <a:t>2016. </a:t>
            </a:r>
            <a:r>
              <a:rPr lang="hr-HR" sz="2200" dirty="0"/>
              <a:t>zabilježenih </a:t>
            </a:r>
            <a:r>
              <a:rPr lang="hr-HR" sz="2200" dirty="0" smtClean="0"/>
              <a:t>više od 3.200 </a:t>
            </a:r>
          </a:p>
          <a:p>
            <a:r>
              <a:rPr lang="hr-HR" sz="2200" dirty="0"/>
              <a:t> </a:t>
            </a:r>
            <a:r>
              <a:rPr lang="hr-HR" sz="2200" dirty="0" smtClean="0"/>
              <a:t>  kontakata osobno</a:t>
            </a:r>
            <a:r>
              <a:rPr lang="hr-HR" sz="2200" dirty="0"/>
              <a:t>, telefonom, te redovnom i </a:t>
            </a:r>
            <a:r>
              <a:rPr lang="hr-HR" sz="2200" dirty="0" smtClean="0"/>
              <a:t>elektronskom </a:t>
            </a:r>
          </a:p>
          <a:p>
            <a:r>
              <a:rPr lang="hr-HR" sz="2200" dirty="0"/>
              <a:t> </a:t>
            </a:r>
            <a:r>
              <a:rPr lang="hr-HR" sz="2200" dirty="0" smtClean="0"/>
              <a:t>  poštom, kao i kroz radionice - </a:t>
            </a:r>
            <a:r>
              <a:rPr lang="hr-HR" sz="2200" dirty="0"/>
              <a:t>brojke su koje su impresivne.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 smtClean="0"/>
              <a:t>Pravno </a:t>
            </a:r>
            <a:r>
              <a:rPr lang="hr-HR" sz="2200" dirty="0"/>
              <a:t>savjetovalište SUH-a daje značajni doprinos ugledu </a:t>
            </a:r>
            <a:endParaRPr lang="hr-HR" sz="2200" dirty="0" smtClean="0"/>
          </a:p>
          <a:p>
            <a:r>
              <a:rPr lang="hr-HR" sz="2200" dirty="0"/>
              <a:t> </a:t>
            </a:r>
            <a:r>
              <a:rPr lang="hr-HR" sz="2200" dirty="0" smtClean="0"/>
              <a:t>   SUH-a</a:t>
            </a:r>
            <a:r>
              <a:rPr lang="hr-HR" sz="2200" dirty="0"/>
              <a:t>, te je od velike pomoći starijoj populaciji.</a:t>
            </a:r>
          </a:p>
          <a:p>
            <a:endParaRPr lang="hr-HR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88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496944" cy="6332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accent1"/>
                </a:solidFill>
              </a:rPr>
              <a:t>INFORMIRANJE</a:t>
            </a:r>
          </a:p>
          <a:p>
            <a:endParaRPr lang="hr-HR" sz="1050" dirty="0">
              <a:solidFill>
                <a:schemeClr val="accent1"/>
              </a:solidFill>
            </a:endParaRPr>
          </a:p>
          <a:p>
            <a:r>
              <a:rPr lang="hr-HR" sz="2000" b="1" dirty="0" smtClean="0"/>
              <a:t>GLAS </a:t>
            </a:r>
            <a:r>
              <a:rPr lang="hr-HR" sz="2000" b="1" dirty="0"/>
              <a:t>UMIROVLJENIKA: </a:t>
            </a:r>
            <a:r>
              <a:rPr lang="hr-HR" sz="2000" dirty="0"/>
              <a:t>Mjesečno glasilo SUH-a izlazi već 23. godinu </a:t>
            </a:r>
            <a:endParaRPr lang="hr-HR" sz="2000" dirty="0" smtClean="0"/>
          </a:p>
          <a:p>
            <a:r>
              <a:rPr lang="hr-HR" sz="2000" dirty="0" smtClean="0"/>
              <a:t>redovito </a:t>
            </a:r>
            <a:r>
              <a:rPr lang="hr-HR" sz="2000" dirty="0"/>
              <a:t>s 10 brojeva i jednim dvobrojem godišnje. Osobito su značajni podlisci </a:t>
            </a:r>
            <a:r>
              <a:rPr lang="hr-HR" sz="2000" dirty="0" smtClean="0"/>
              <a:t>Vodič HZZO </a:t>
            </a:r>
            <a:r>
              <a:rPr lang="hr-HR" sz="2000" dirty="0"/>
              <a:t>i </a:t>
            </a:r>
            <a:r>
              <a:rPr lang="hr-HR" sz="2000" dirty="0" err="1"/>
              <a:t>info.HZMO</a:t>
            </a:r>
            <a:r>
              <a:rPr lang="hr-HR" sz="2000" dirty="0"/>
              <a:t>, temeljem kojih starije osobe stječu </a:t>
            </a:r>
            <a:endParaRPr lang="hr-HR" sz="2000" dirty="0" smtClean="0"/>
          </a:p>
          <a:p>
            <a:r>
              <a:rPr lang="hr-HR" sz="2000" dirty="0" smtClean="0"/>
              <a:t>korisne </a:t>
            </a:r>
            <a:r>
              <a:rPr lang="hr-HR" sz="2000" dirty="0"/>
              <a:t>informacije i </a:t>
            </a:r>
            <a:r>
              <a:rPr lang="hr-HR" sz="2000" dirty="0" smtClean="0"/>
              <a:t>savjete. Glasilo </a:t>
            </a:r>
            <a:r>
              <a:rPr lang="hr-HR" sz="2000" dirty="0"/>
              <a:t>je besplatno za članove SUH-a, no trošak </a:t>
            </a:r>
            <a:r>
              <a:rPr lang="hr-HR" sz="2000" dirty="0" smtClean="0"/>
              <a:t>dostave</a:t>
            </a:r>
            <a:r>
              <a:rPr lang="hr-HR" sz="2000" dirty="0"/>
              <a:t>, odnosno poštarine, obračunava/refundira se u iznosu </a:t>
            </a:r>
            <a:endParaRPr lang="hr-HR" sz="2000" dirty="0" smtClean="0"/>
          </a:p>
          <a:p>
            <a:r>
              <a:rPr lang="hr-HR" sz="2000" dirty="0" smtClean="0"/>
              <a:t>od </a:t>
            </a:r>
            <a:r>
              <a:rPr lang="hr-HR" sz="2000" dirty="0"/>
              <a:t>50 </a:t>
            </a:r>
            <a:r>
              <a:rPr lang="hr-HR" sz="2000" dirty="0" smtClean="0"/>
              <a:t>kn </a:t>
            </a:r>
            <a:r>
              <a:rPr lang="hr-HR" sz="2000" dirty="0"/>
              <a:t>godišnje.</a:t>
            </a:r>
          </a:p>
          <a:p>
            <a:endParaRPr lang="hr-HR" sz="700" dirty="0"/>
          </a:p>
          <a:p>
            <a:r>
              <a:rPr lang="hr-HR" sz="2000" b="1" dirty="0" smtClean="0"/>
              <a:t>WEB STRANICA: </a:t>
            </a:r>
            <a:r>
              <a:rPr lang="hr-HR" sz="2000" dirty="0" smtClean="0"/>
              <a:t>Web </a:t>
            </a:r>
            <a:r>
              <a:rPr lang="hr-HR" sz="2000" dirty="0"/>
              <a:t>stranica SUH-a je otvorena</a:t>
            </a:r>
            <a:r>
              <a:rPr lang="hr-HR" sz="2000" b="1" dirty="0"/>
              <a:t> </a:t>
            </a:r>
            <a:r>
              <a:rPr lang="hr-HR" sz="2000" dirty="0"/>
              <a:t>27. siječnja 2011., no tek je u posljednje </a:t>
            </a:r>
            <a:r>
              <a:rPr lang="hr-HR" sz="2000" dirty="0" smtClean="0"/>
              <a:t>tri i pol godine </a:t>
            </a:r>
            <a:r>
              <a:rPr lang="hr-HR" sz="2000" dirty="0"/>
              <a:t>redovito punjena, čime je bitno </a:t>
            </a:r>
            <a:endParaRPr lang="hr-HR" sz="2000" dirty="0" smtClean="0"/>
          </a:p>
          <a:p>
            <a:r>
              <a:rPr lang="hr-HR" sz="2000" dirty="0" smtClean="0"/>
              <a:t>vidljivija </a:t>
            </a:r>
            <a:r>
              <a:rPr lang="hr-HR" sz="2000" dirty="0"/>
              <a:t>i na </a:t>
            </a:r>
            <a:r>
              <a:rPr lang="hr-HR" sz="2000" dirty="0" smtClean="0"/>
              <a:t>pretraživačima, </a:t>
            </a:r>
            <a:r>
              <a:rPr lang="hr-HR" sz="2000" dirty="0"/>
              <a:t>te samo u prvih 9 mjeseci ima 48.000 </a:t>
            </a:r>
            <a:endParaRPr lang="hr-HR" sz="2000" dirty="0" smtClean="0"/>
          </a:p>
          <a:p>
            <a:r>
              <a:rPr lang="hr-HR" sz="2000" dirty="0" err="1" smtClean="0"/>
              <a:t>klikova</a:t>
            </a:r>
            <a:r>
              <a:rPr lang="hr-HR" sz="2000" dirty="0"/>
              <a:t>, od čega većinom novih korisnika. SUH ima i redovitu „stranicu“ na portalu Treća dob, a članci se prenose i na brojnim drugim </a:t>
            </a:r>
            <a:endParaRPr lang="hr-HR" sz="2000" dirty="0" smtClean="0"/>
          </a:p>
          <a:p>
            <a:r>
              <a:rPr lang="hr-HR" sz="2000" dirty="0" smtClean="0"/>
              <a:t>portalima</a:t>
            </a:r>
            <a:r>
              <a:rPr lang="hr-HR" sz="2000" dirty="0"/>
              <a:t>. Na web stranici se redovito postavlja i Glas umirovljenika, i </a:t>
            </a:r>
            <a:endParaRPr lang="hr-HR" sz="2000" dirty="0" smtClean="0"/>
          </a:p>
          <a:p>
            <a:r>
              <a:rPr lang="hr-HR" sz="2000" dirty="0" smtClean="0"/>
              <a:t>to </a:t>
            </a:r>
            <a:r>
              <a:rPr lang="hr-HR" sz="2000" dirty="0"/>
              <a:t>od </a:t>
            </a:r>
            <a:r>
              <a:rPr lang="hr-HR" sz="2000" dirty="0" smtClean="0"/>
              <a:t>broja </a:t>
            </a:r>
            <a:r>
              <a:rPr lang="hr-HR" sz="2000" dirty="0"/>
              <a:t>175 od ožujka 2011., do najnovijeg broja </a:t>
            </a:r>
            <a:r>
              <a:rPr lang="hr-HR" sz="2000" dirty="0" smtClean="0"/>
              <a:t>252 </a:t>
            </a:r>
            <a:r>
              <a:rPr lang="hr-HR" sz="2000" dirty="0"/>
              <a:t>od </a:t>
            </a:r>
            <a:r>
              <a:rPr lang="hr-HR" sz="2000" dirty="0" smtClean="0"/>
              <a:t>prosinc</a:t>
            </a:r>
            <a:r>
              <a:rPr lang="hr-HR" sz="2000" dirty="0" smtClean="0"/>
              <a:t>a</a:t>
            </a:r>
          </a:p>
          <a:p>
            <a:r>
              <a:rPr lang="hr-HR" sz="2000" dirty="0" smtClean="0"/>
              <a:t>2017</a:t>
            </a:r>
            <a:r>
              <a:rPr lang="hr-HR" sz="2000" dirty="0"/>
              <a:t>. </a:t>
            </a:r>
            <a:endParaRPr lang="hr-HR" sz="2000" dirty="0" smtClean="0"/>
          </a:p>
          <a:p>
            <a:r>
              <a:rPr lang="hr-HR" sz="2000" b="1" dirty="0" smtClean="0"/>
              <a:t>FB STRANICA</a:t>
            </a:r>
            <a:r>
              <a:rPr lang="hr-HR" sz="2000" dirty="0" smtClean="0"/>
              <a:t>: SUH </a:t>
            </a:r>
            <a:r>
              <a:rPr lang="hr-HR" sz="2000" dirty="0"/>
              <a:t>već dvije godine redovito puni i svoju tematsku </a:t>
            </a:r>
            <a:endParaRPr lang="hr-HR" sz="2000" dirty="0" smtClean="0"/>
          </a:p>
          <a:p>
            <a:r>
              <a:rPr lang="hr-HR" sz="2000" dirty="0" smtClean="0"/>
              <a:t>Facebook </a:t>
            </a:r>
            <a:r>
              <a:rPr lang="hr-HR" sz="2000" dirty="0"/>
              <a:t>stranicu „Prosvjed protiv siromaštva starijih osoba“, koja je u </a:t>
            </a:r>
            <a:endParaRPr lang="hr-HR" sz="2000" dirty="0" smtClean="0"/>
          </a:p>
          <a:p>
            <a:r>
              <a:rPr lang="hr-HR" sz="2000" dirty="0" smtClean="0"/>
              <a:t>dvanaest </a:t>
            </a:r>
            <a:r>
              <a:rPr lang="hr-HR" sz="2000" dirty="0"/>
              <a:t>mjeseci </a:t>
            </a:r>
            <a:r>
              <a:rPr lang="hr-HR" sz="2000" dirty="0" smtClean="0"/>
              <a:t>ove </a:t>
            </a:r>
            <a:r>
              <a:rPr lang="hr-HR" sz="2000" dirty="0"/>
              <a:t>godine imala </a:t>
            </a:r>
            <a:r>
              <a:rPr lang="hr-HR" sz="2000" dirty="0" smtClean="0"/>
              <a:t>više od 2 milijuna</a:t>
            </a:r>
            <a:r>
              <a:rPr lang="hr-HR" sz="2000" dirty="0" smtClean="0"/>
              <a:t> </a:t>
            </a:r>
            <a:r>
              <a:rPr lang="hr-HR" sz="2000" dirty="0"/>
              <a:t>„pogleda</a:t>
            </a:r>
            <a:r>
              <a:rPr lang="hr-HR" sz="2000" dirty="0" smtClean="0"/>
              <a:t>“. </a:t>
            </a:r>
            <a:r>
              <a:rPr lang="hr-HR" sz="2000" dirty="0"/>
              <a:t>To govori o uspješnosti animacije čitatelja na reakciju</a:t>
            </a:r>
            <a:r>
              <a:rPr lang="hr-HR" sz="2000" dirty="0" smtClean="0"/>
              <a:t>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644325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332656"/>
            <a:ext cx="6912768" cy="10156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Ovo je izvještaj poglavito o radu tijekom jedne godine samo na nacionalnoj razini.Nisu spomenute sve svakodnevne </a:t>
            </a:r>
          </a:p>
          <a:p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aktivnosti svih ustrojstvenih oblika, </a:t>
            </a:r>
          </a:p>
          <a:p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podružnica, ogranaka, županijskih </a:t>
            </a:r>
          </a:p>
          <a:p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povjereništava, regija.</a:t>
            </a:r>
          </a:p>
          <a:p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Za to napisati, o tome izvijestiti, trebalo bi nekoliko tomova knjiga. </a:t>
            </a:r>
          </a:p>
          <a:p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Svi mi radimo od srca i drukčiji smo. Mi </a:t>
            </a:r>
          </a:p>
          <a:p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imamo plesnjake, sportske igre, ali i </a:t>
            </a:r>
          </a:p>
          <a:p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sustave vrijednosti. Borimo se za prava </a:t>
            </a:r>
          </a:p>
          <a:p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umirovljenika i starijih osoba. To je priča o srebrnih 25 godina jedne udruge koja mijenja svakodnevicu i svijet.</a:t>
            </a:r>
          </a:p>
          <a:p>
            <a:endParaRPr lang="hr-HR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8317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 flipH="1">
            <a:off x="-2" y="2000240"/>
            <a:ext cx="9143995" cy="2357454"/>
          </a:xfrm>
          <a:prstGeom prst="rect">
            <a:avLst/>
          </a:prstGeom>
          <a:gradFill flip="none" rotWithShape="1">
            <a:gsLst>
              <a:gs pos="10000">
                <a:schemeClr val="bg1">
                  <a:alpha val="6000"/>
                </a:schemeClr>
              </a:gs>
              <a:gs pos="0">
                <a:schemeClr val="bg1">
                  <a:alpha val="0"/>
                </a:schemeClr>
              </a:gs>
              <a:gs pos="47000">
                <a:schemeClr val="tx1">
                  <a:gamma/>
                  <a:tint val="0"/>
                  <a:invGamma/>
                  <a:alpha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2701369"/>
            <a:ext cx="88924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THANK YOU</a:t>
            </a:r>
          </a:p>
        </p:txBody>
      </p:sp>
      <p:sp>
        <p:nvSpPr>
          <p:cNvPr id="7" name="TextBox 6">
            <a:hlinkClick r:id="rId3"/>
          </p:cNvPr>
          <p:cNvSpPr txBox="1"/>
          <p:nvPr/>
        </p:nvSpPr>
        <p:spPr>
          <a:xfrm>
            <a:off x="0" y="657730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39" y="2000240"/>
            <a:ext cx="7452353" cy="47925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568952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Black" panose="020B0A04020102020204" pitchFamily="34" charset="0"/>
              </a:rPr>
              <a:t>SREBRNI JUBILEJ</a:t>
            </a:r>
            <a:r>
              <a:rPr lang="hr-HR" sz="20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: </a:t>
            </a:r>
            <a:r>
              <a:rPr lang="hr-HR" sz="2000" b="1" dirty="0" smtClean="0"/>
              <a:t>Sindikat </a:t>
            </a:r>
            <a:r>
              <a:rPr lang="hr-HR" sz="2000" b="1" dirty="0"/>
              <a:t>umirovljenika Hrvatske (SUH) </a:t>
            </a:r>
            <a:endParaRPr lang="hr-HR" sz="2000" b="1" dirty="0" smtClean="0"/>
          </a:p>
          <a:p>
            <a:r>
              <a:rPr lang="hr-HR" sz="2000" b="1" dirty="0" smtClean="0"/>
              <a:t>osnovan je </a:t>
            </a:r>
            <a:r>
              <a:rPr lang="hr-HR" sz="2000" b="1" dirty="0"/>
              <a:t>18. kolovoza 1992. </a:t>
            </a:r>
            <a:r>
              <a:rPr lang="hr-HR" sz="2000" b="1" dirty="0" smtClean="0"/>
              <a:t>godine</a:t>
            </a:r>
            <a:r>
              <a:rPr lang="hr-HR" sz="2000" b="1" dirty="0"/>
              <a:t>, te </a:t>
            </a:r>
            <a:r>
              <a:rPr lang="hr-HR" sz="2000" b="1" dirty="0" smtClean="0"/>
              <a:t>je ove </a:t>
            </a:r>
            <a:r>
              <a:rPr lang="hr-HR" sz="2000" b="1" dirty="0"/>
              <a:t>2017. godine </a:t>
            </a:r>
            <a:endParaRPr lang="hr-HR" sz="2000" b="1" dirty="0" smtClean="0"/>
          </a:p>
          <a:p>
            <a:r>
              <a:rPr lang="hr-HR" sz="2000" b="1" dirty="0" smtClean="0"/>
              <a:t>napunio 25 </a:t>
            </a:r>
            <a:r>
              <a:rPr lang="hr-HR" sz="2000" b="1" dirty="0"/>
              <a:t>godina </a:t>
            </a:r>
            <a:r>
              <a:rPr lang="hr-HR" sz="2000" b="1" dirty="0" smtClean="0"/>
              <a:t>kontinuiranog </a:t>
            </a:r>
            <a:r>
              <a:rPr lang="hr-HR" sz="2000" b="1" dirty="0"/>
              <a:t>rada. Na početku </a:t>
            </a:r>
            <a:r>
              <a:rPr lang="hr-HR" sz="2000" b="1" dirty="0" smtClean="0"/>
              <a:t>je registriran </a:t>
            </a:r>
          </a:p>
          <a:p>
            <a:r>
              <a:rPr lang="hr-HR" sz="2000" b="1" dirty="0" smtClean="0"/>
              <a:t>kao </a:t>
            </a:r>
            <a:r>
              <a:rPr lang="hr-HR" sz="2000" b="1" dirty="0"/>
              <a:t>nestranačka, nezavisna sindikalna organizacija umirovljenih </a:t>
            </a:r>
            <a:endParaRPr lang="hr-HR" sz="2000" b="1" dirty="0" smtClean="0"/>
          </a:p>
          <a:p>
            <a:r>
              <a:rPr lang="hr-HR" sz="2000" b="1" dirty="0" smtClean="0"/>
              <a:t>radnika</a:t>
            </a:r>
            <a:r>
              <a:rPr lang="hr-HR" sz="2000" b="1" dirty="0"/>
              <a:t>, po ugledu na takve </a:t>
            </a:r>
            <a:r>
              <a:rPr lang="hr-HR" sz="2000" b="1" dirty="0" smtClean="0"/>
              <a:t>organizacije </a:t>
            </a:r>
            <a:r>
              <a:rPr lang="hr-HR" sz="2000" b="1" dirty="0"/>
              <a:t>diljem Europe, koje </a:t>
            </a:r>
            <a:endParaRPr lang="hr-HR" sz="2000" b="1" dirty="0" smtClean="0"/>
          </a:p>
          <a:p>
            <a:r>
              <a:rPr lang="hr-HR" sz="2000" b="1" dirty="0" smtClean="0"/>
              <a:t>promiču </a:t>
            </a:r>
            <a:r>
              <a:rPr lang="hr-HR" sz="2000" b="1" dirty="0"/>
              <a:t>djelovanje u suradnji s radničkim </a:t>
            </a:r>
            <a:r>
              <a:rPr lang="hr-HR" sz="2000" b="1" dirty="0" smtClean="0"/>
              <a:t>sindikatima</a:t>
            </a:r>
            <a:r>
              <a:rPr lang="hr-HR" sz="2000" b="1" dirty="0"/>
              <a:t>, no 1998. </a:t>
            </a:r>
            <a:endParaRPr lang="hr-HR" sz="2000" b="1" dirty="0" smtClean="0"/>
          </a:p>
          <a:p>
            <a:r>
              <a:rPr lang="hr-HR" sz="2000" b="1" dirty="0" smtClean="0"/>
              <a:t>godine </a:t>
            </a:r>
            <a:r>
              <a:rPr lang="hr-HR" sz="2000" b="1" dirty="0"/>
              <a:t>je zbog izmjena zakona </a:t>
            </a:r>
            <a:r>
              <a:rPr lang="hr-HR" sz="2000" b="1" dirty="0" smtClean="0"/>
              <a:t>registriran </a:t>
            </a:r>
            <a:r>
              <a:rPr lang="hr-HR" sz="2000" b="1" dirty="0"/>
              <a:t>kao nevladina </a:t>
            </a:r>
            <a:r>
              <a:rPr lang="hr-HR" sz="2000" b="1" dirty="0" smtClean="0"/>
              <a:t>udruga.</a:t>
            </a:r>
          </a:p>
          <a:p>
            <a:endParaRPr lang="hr-HR" sz="2000" b="1" dirty="0"/>
          </a:p>
          <a:p>
            <a:r>
              <a:rPr lang="hr-HR" sz="20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SINDIKALNA OBITELJ</a:t>
            </a:r>
            <a:r>
              <a:rPr lang="hr-HR" sz="2000" b="1" dirty="0" smtClean="0"/>
              <a:t>: </a:t>
            </a:r>
            <a:r>
              <a:rPr lang="hr-HR" sz="2000" b="1" dirty="0"/>
              <a:t>U</a:t>
            </a:r>
            <a:r>
              <a:rPr lang="hr-HR" sz="2000" b="1" dirty="0" smtClean="0"/>
              <a:t> srpnju 1993</a:t>
            </a:r>
            <a:r>
              <a:rPr lang="hr-HR" sz="2000" b="1" dirty="0"/>
              <a:t>. godine </a:t>
            </a:r>
            <a:r>
              <a:rPr lang="hr-HR" sz="2000" b="1" dirty="0" smtClean="0"/>
              <a:t>SUH je primljen u </a:t>
            </a:r>
          </a:p>
          <a:p>
            <a:r>
              <a:rPr lang="hr-HR" sz="2000" b="1" dirty="0" smtClean="0"/>
              <a:t>članstvo </a:t>
            </a:r>
            <a:r>
              <a:rPr lang="hr-HR" sz="2000" b="1" dirty="0"/>
              <a:t>Saveza </a:t>
            </a:r>
            <a:r>
              <a:rPr lang="hr-HR" sz="2000" b="1" dirty="0" smtClean="0"/>
              <a:t>samostalnih </a:t>
            </a:r>
            <a:r>
              <a:rPr lang="hr-HR" sz="2000" b="1" dirty="0"/>
              <a:t>sindikata Hrvatske, čija je udružena </a:t>
            </a:r>
            <a:endParaRPr lang="hr-HR" sz="2000" b="1" dirty="0" smtClean="0"/>
          </a:p>
          <a:p>
            <a:r>
              <a:rPr lang="hr-HR" sz="2000" b="1" dirty="0" smtClean="0"/>
              <a:t>članica </a:t>
            </a:r>
            <a:r>
              <a:rPr lang="hr-HR" sz="2000" b="1" dirty="0"/>
              <a:t>i </a:t>
            </a:r>
            <a:r>
              <a:rPr lang="hr-HR" sz="2000" b="1" dirty="0" smtClean="0"/>
              <a:t>danas, te ima svoje predstavnike u Vijeću i Predsjedništvu </a:t>
            </a:r>
          </a:p>
          <a:p>
            <a:r>
              <a:rPr lang="hr-HR" sz="2000" b="1" dirty="0" smtClean="0"/>
              <a:t>Vijeća SSSH.</a:t>
            </a:r>
          </a:p>
          <a:p>
            <a:endParaRPr lang="hr-HR" sz="2000" b="1" dirty="0" smtClean="0"/>
          </a:p>
          <a:p>
            <a:r>
              <a:rPr lang="hr-HR" sz="20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EUROPSKA OBITELJ</a:t>
            </a:r>
            <a:r>
              <a:rPr lang="hr-HR" sz="2000" dirty="0" smtClean="0"/>
              <a:t>: </a:t>
            </a:r>
            <a:r>
              <a:rPr lang="hr-HR" sz="2000" b="1" dirty="0" smtClean="0"/>
              <a:t>SUH </a:t>
            </a:r>
            <a:r>
              <a:rPr lang="hr-HR" sz="2000" b="1" dirty="0"/>
              <a:t>je započeo suradnju </a:t>
            </a:r>
            <a:r>
              <a:rPr lang="hr-HR" sz="2000" b="1" dirty="0" smtClean="0"/>
              <a:t>s </a:t>
            </a:r>
            <a:r>
              <a:rPr lang="hr-HR" sz="2000" b="1" dirty="0"/>
              <a:t>FERPA-om od </a:t>
            </a:r>
            <a:endParaRPr lang="hr-HR" sz="2000" b="1" dirty="0" smtClean="0"/>
          </a:p>
          <a:p>
            <a:r>
              <a:rPr lang="hr-HR" sz="2000" b="1" dirty="0" smtClean="0"/>
              <a:t>njezina osnutka </a:t>
            </a:r>
            <a:r>
              <a:rPr lang="hr-HR" sz="2000" b="1" dirty="0"/>
              <a:t>1994. godine, a punopravnom članicom postao je </a:t>
            </a:r>
            <a:endParaRPr lang="hr-HR" sz="2000" b="1" dirty="0" smtClean="0"/>
          </a:p>
          <a:p>
            <a:r>
              <a:rPr lang="hr-HR" sz="2000" b="1" dirty="0" smtClean="0"/>
              <a:t>2004</a:t>
            </a:r>
            <a:r>
              <a:rPr lang="hr-HR" sz="2000" b="1" dirty="0"/>
              <a:t>. </a:t>
            </a:r>
            <a:r>
              <a:rPr lang="hr-HR" sz="2000" b="1" dirty="0" smtClean="0"/>
              <a:t>godine. Predsjednica </a:t>
            </a:r>
            <a:r>
              <a:rPr lang="hr-HR" sz="2000" b="1" dirty="0"/>
              <a:t>SUH-a članica je uže </a:t>
            </a:r>
            <a:r>
              <a:rPr lang="hr-HR" sz="2000" b="1" dirty="0" smtClean="0"/>
              <a:t>Direkcije. FERPA </a:t>
            </a:r>
          </a:p>
          <a:p>
            <a:r>
              <a:rPr lang="hr-HR" sz="2000" b="1" dirty="0" smtClean="0"/>
              <a:t>udružuje </a:t>
            </a:r>
            <a:r>
              <a:rPr lang="hr-HR" sz="2000" b="1" dirty="0"/>
              <a:t>sindikate i udruge umirovljenika iz 40 zemalja </a:t>
            </a:r>
            <a:r>
              <a:rPr lang="hr-HR" sz="2000" b="1" dirty="0" smtClean="0"/>
              <a:t>i </a:t>
            </a:r>
          </a:p>
          <a:p>
            <a:r>
              <a:rPr lang="hr-HR" sz="2000" b="1" dirty="0" smtClean="0"/>
              <a:t>predstavlja </a:t>
            </a:r>
            <a:r>
              <a:rPr lang="hr-HR" sz="2000" b="1" dirty="0"/>
              <a:t>10 milijuna članova, te je integralni dio ETUC/Europske </a:t>
            </a:r>
            <a:endParaRPr lang="hr-HR" sz="2000" b="1" dirty="0" smtClean="0"/>
          </a:p>
          <a:p>
            <a:r>
              <a:rPr lang="hr-HR" sz="2000" b="1" dirty="0" smtClean="0"/>
              <a:t>sindikalne </a:t>
            </a:r>
            <a:r>
              <a:rPr lang="hr-HR" sz="2000" b="1" dirty="0"/>
              <a:t>konfederacije. </a:t>
            </a:r>
          </a:p>
          <a:p>
            <a:endParaRPr lang="hr-HR" sz="2000" b="1" dirty="0" smtClean="0"/>
          </a:p>
          <a:p>
            <a:endParaRPr lang="hr-HR" sz="2000" b="1" dirty="0"/>
          </a:p>
          <a:p>
            <a:endParaRPr lang="hr-HR" b="1" dirty="0" smtClean="0"/>
          </a:p>
          <a:p>
            <a:r>
              <a:rPr lang="hr-HR" b="1" dirty="0"/>
              <a:t>SUH djeluje diljem Hrvatske, te okuplja oko 25.000 članova i aktivista u 72 aktivne podružnice.</a:t>
            </a:r>
            <a:endParaRPr lang="hr-HR" dirty="0"/>
          </a:p>
          <a:p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1369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b="1" dirty="0" smtClean="0"/>
          </a:p>
          <a:p>
            <a:r>
              <a:rPr lang="hr-HR" sz="28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AKTIVNOSTI 1</a:t>
            </a:r>
            <a:endParaRPr lang="hr-HR" sz="2800" b="1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 smtClean="0"/>
          </a:p>
          <a:p>
            <a:r>
              <a:rPr lang="hr-HR" sz="2000" b="1" dirty="0" smtClean="0"/>
              <a:t>• 15</a:t>
            </a:r>
            <a:r>
              <a:rPr lang="hr-HR" sz="2000" b="1" dirty="0"/>
              <a:t>. prosinca </a:t>
            </a:r>
            <a:r>
              <a:rPr lang="hr-HR" sz="2000" b="1" dirty="0" smtClean="0"/>
              <a:t>2016. </a:t>
            </a:r>
            <a:r>
              <a:rPr lang="hr-HR" sz="2000" b="1" dirty="0"/>
              <a:t>- </a:t>
            </a:r>
            <a:r>
              <a:rPr lang="hr-HR" sz="2000" dirty="0"/>
              <a:t>Na poziv ministra rada i mirovinskog sustava Tomislava Ćorića održani razgovori s čelnicima SUH-a i </a:t>
            </a:r>
            <a:r>
              <a:rPr lang="hr-HR" sz="2000" dirty="0" smtClean="0"/>
              <a:t>Matice, </a:t>
            </a:r>
            <a:r>
              <a:rPr lang="hr-HR" sz="2000" dirty="0"/>
              <a:t>na </a:t>
            </a:r>
            <a:endParaRPr lang="hr-HR" sz="2000" dirty="0" smtClean="0"/>
          </a:p>
          <a:p>
            <a:r>
              <a:rPr lang="hr-HR" sz="2000" dirty="0" smtClean="0"/>
              <a:t>kojima </a:t>
            </a:r>
            <a:r>
              <a:rPr lang="hr-HR" sz="2000" dirty="0"/>
              <a:t>su predstavnici umirovljenika izložili neke inicijative, no bez </a:t>
            </a:r>
            <a:endParaRPr lang="hr-HR" sz="2000" dirty="0" smtClean="0"/>
          </a:p>
          <a:p>
            <a:r>
              <a:rPr lang="hr-HR" sz="2000" dirty="0"/>
              <a:t>u</a:t>
            </a:r>
            <a:r>
              <a:rPr lang="hr-HR" sz="2000" dirty="0" smtClean="0"/>
              <a:t>činka</a:t>
            </a:r>
            <a:endParaRPr lang="hr-HR" sz="2000" dirty="0"/>
          </a:p>
          <a:p>
            <a:r>
              <a:rPr lang="hr-HR" sz="2000" b="1" dirty="0"/>
              <a:t>• 30. prosinca 2016. – </a:t>
            </a:r>
            <a:r>
              <a:rPr lang="hr-HR" sz="2000" dirty="0"/>
              <a:t>SUH je podnio tužbu Uredu pučkog </a:t>
            </a:r>
            <a:r>
              <a:rPr lang="hr-HR" sz="2000" dirty="0" smtClean="0"/>
              <a:t>pravo-</a:t>
            </a:r>
          </a:p>
          <a:p>
            <a:r>
              <a:rPr lang="hr-HR" sz="2000" dirty="0" smtClean="0"/>
              <a:t>branitelja </a:t>
            </a:r>
            <a:r>
              <a:rPr lang="hr-HR" sz="2000" dirty="0"/>
              <a:t>protiv Ministarstva unutarnjih poslova zbog diskriminacije starijih osoba, zbog upornog pogodovanja lobiju medicine rada </a:t>
            </a:r>
            <a:endParaRPr lang="hr-HR" sz="2000" dirty="0" smtClean="0"/>
          </a:p>
          <a:p>
            <a:r>
              <a:rPr lang="hr-HR" sz="2000" dirty="0" smtClean="0"/>
              <a:t>kroz </a:t>
            </a:r>
            <a:r>
              <a:rPr lang="hr-HR" sz="2000" dirty="0"/>
              <a:t>obvezujuće odredbe o liječničkom pregledu nakon 65. godine, dok za to nema uporišta u tekućim statistikama niti u europskoj </a:t>
            </a:r>
            <a:endParaRPr lang="hr-HR" sz="2000" dirty="0" smtClean="0"/>
          </a:p>
          <a:p>
            <a:r>
              <a:rPr lang="hr-HR" sz="2000" dirty="0" smtClean="0"/>
              <a:t>praksi. Novi prijedlog nema takvu odredbu</a:t>
            </a:r>
            <a:endParaRPr lang="hr-HR" sz="2000" dirty="0"/>
          </a:p>
          <a:p>
            <a:r>
              <a:rPr lang="hr-HR" sz="2000" b="1" dirty="0"/>
              <a:t>• 3. siječnja 2017. </a:t>
            </a:r>
            <a:r>
              <a:rPr lang="hr-HR" sz="2000" dirty="0"/>
              <a:t> – SUH podnio Ministarstvu pravosuđa prijedlog </a:t>
            </a:r>
            <a:endParaRPr lang="hr-HR" sz="2000" dirty="0" smtClean="0"/>
          </a:p>
          <a:p>
            <a:r>
              <a:rPr lang="hr-HR" sz="2000" dirty="0" smtClean="0"/>
              <a:t>izmjena </a:t>
            </a:r>
            <a:r>
              <a:rPr lang="hr-HR" sz="2000" dirty="0"/>
              <a:t>i dopuna Zakona o </a:t>
            </a:r>
            <a:r>
              <a:rPr lang="hr-HR" sz="2000" dirty="0" smtClean="0"/>
              <a:t>obveznim odnosima, </a:t>
            </a:r>
            <a:r>
              <a:rPr lang="hr-HR" sz="2000" dirty="0"/>
              <a:t>koje se odnose </a:t>
            </a:r>
            <a:endParaRPr lang="hr-HR" sz="2000" dirty="0" smtClean="0"/>
          </a:p>
          <a:p>
            <a:r>
              <a:rPr lang="hr-HR" sz="2000" dirty="0" smtClean="0"/>
              <a:t>na </a:t>
            </a:r>
            <a:r>
              <a:rPr lang="hr-HR" sz="2000" dirty="0"/>
              <a:t>ugovore o </a:t>
            </a:r>
            <a:r>
              <a:rPr lang="hr-HR" sz="2000" dirty="0" err="1"/>
              <a:t>dosmrtnom</a:t>
            </a:r>
            <a:r>
              <a:rPr lang="hr-HR" sz="2000" dirty="0"/>
              <a:t> i doživotnom uzdržavanju. Ubrzo je </a:t>
            </a:r>
            <a:endParaRPr lang="hr-HR" sz="2000" dirty="0" smtClean="0"/>
          </a:p>
          <a:p>
            <a:r>
              <a:rPr lang="hr-HR" sz="2000" dirty="0" smtClean="0"/>
              <a:t>stigao obećavajući </a:t>
            </a:r>
            <a:r>
              <a:rPr lang="hr-HR" sz="2000" dirty="0"/>
              <a:t>odgovor u uključivanju prijedloga u buduće </a:t>
            </a:r>
            <a:endParaRPr lang="hr-HR" sz="2000" dirty="0" smtClean="0"/>
          </a:p>
          <a:p>
            <a:r>
              <a:rPr lang="hr-HR" sz="2000" dirty="0" smtClean="0"/>
              <a:t>izmjene</a:t>
            </a:r>
            <a:r>
              <a:rPr lang="hr-HR" sz="2000" dirty="0"/>
              <a:t>, no na žalost došao je novi </a:t>
            </a:r>
            <a:r>
              <a:rPr lang="hr-HR" sz="2000" dirty="0" smtClean="0"/>
              <a:t>ministar, </a:t>
            </a:r>
            <a:r>
              <a:rPr lang="hr-HR" sz="2000" dirty="0"/>
              <a:t>pa će se inicijativa </a:t>
            </a:r>
            <a:endParaRPr lang="hr-HR" sz="2000" dirty="0" smtClean="0"/>
          </a:p>
          <a:p>
            <a:r>
              <a:rPr lang="hr-HR" sz="2000" dirty="0" smtClean="0"/>
              <a:t>morati ponoviti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470263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280920" cy="10156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tx2"/>
                </a:solidFill>
                <a:latin typeface="Arial Black" panose="020B0A04020102020204" pitchFamily="34" charset="0"/>
              </a:rPr>
              <a:t>AKTIVNOSTI </a:t>
            </a:r>
            <a:r>
              <a:rPr lang="hr-HR" sz="28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2</a:t>
            </a:r>
          </a:p>
          <a:p>
            <a:endParaRPr lang="hr-HR" b="1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r>
              <a:rPr lang="hr-HR" sz="2000" b="1" dirty="0"/>
              <a:t>• 9. siječnja 2017. - </a:t>
            </a:r>
            <a:r>
              <a:rPr lang="hr-HR" sz="2000" dirty="0"/>
              <a:t>SUH i MUH su uputili ministru zdravstva </a:t>
            </a:r>
            <a:endParaRPr lang="hr-HR" sz="2000" dirty="0" smtClean="0"/>
          </a:p>
          <a:p>
            <a:r>
              <a:rPr lang="hr-HR" sz="2000" dirty="0" smtClean="0"/>
              <a:t>Milanu </a:t>
            </a:r>
            <a:r>
              <a:rPr lang="hr-HR" sz="2000" dirty="0" err="1"/>
              <a:t>Kujundžiću</a:t>
            </a:r>
            <a:r>
              <a:rPr lang="hr-HR" sz="2000" dirty="0"/>
              <a:t> zahtjev da se broj članova Upravnog vijeća </a:t>
            </a:r>
            <a:endParaRPr lang="hr-HR" sz="2000" dirty="0" smtClean="0"/>
          </a:p>
          <a:p>
            <a:r>
              <a:rPr lang="hr-HR" sz="2000" dirty="0" smtClean="0"/>
              <a:t>Hrvatskog </a:t>
            </a:r>
            <a:r>
              <a:rPr lang="hr-HR" sz="2000" dirty="0"/>
              <a:t>zavoda za zdravstveno osiguranje (HZZO) poveća za dva </a:t>
            </a:r>
            <a:endParaRPr lang="hr-HR" sz="2000" dirty="0" smtClean="0"/>
          </a:p>
          <a:p>
            <a:r>
              <a:rPr lang="hr-HR" sz="2000" dirty="0" smtClean="0"/>
              <a:t>člana </a:t>
            </a:r>
            <a:r>
              <a:rPr lang="hr-HR" sz="2000" dirty="0"/>
              <a:t>– predstavnike umirovljeničkih udruga, koji čine najveću skupinu korisnika, a ministar je već 17. siječnja pozitivno odgovorio, da bi ih </a:t>
            </a:r>
            <a:endParaRPr lang="hr-HR" sz="2000" dirty="0" smtClean="0"/>
          </a:p>
          <a:p>
            <a:r>
              <a:rPr lang="hr-HR" sz="2000" dirty="0" smtClean="0"/>
              <a:t>nakon </a:t>
            </a:r>
            <a:r>
              <a:rPr lang="hr-HR" sz="2000" dirty="0"/>
              <a:t>toga zaboravio pozvati u radnu skupinu za </a:t>
            </a:r>
            <a:r>
              <a:rPr lang="hr-HR" sz="2000" dirty="0" smtClean="0"/>
              <a:t>finalizaciju </a:t>
            </a:r>
          </a:p>
          <a:p>
            <a:r>
              <a:rPr lang="hr-HR" sz="2000" dirty="0" smtClean="0"/>
              <a:t>novog </a:t>
            </a:r>
            <a:r>
              <a:rPr lang="hr-HR" sz="2000" dirty="0"/>
              <a:t>prijedloga Zakona o zdravstvenoj </a:t>
            </a:r>
            <a:r>
              <a:rPr lang="hr-HR" sz="2000" dirty="0" smtClean="0"/>
              <a:t>zaštiti (otvoreno </a:t>
            </a:r>
          </a:p>
          <a:p>
            <a:r>
              <a:rPr lang="hr-HR" sz="2000" dirty="0" smtClean="0"/>
              <a:t>pismo </a:t>
            </a:r>
            <a:r>
              <a:rPr lang="hr-HR" sz="2000" b="1" dirty="0" smtClean="0"/>
              <a:t>24. 10.2017</a:t>
            </a:r>
            <a:r>
              <a:rPr lang="hr-HR" sz="2000" dirty="0" smtClean="0"/>
              <a:t>.!)</a:t>
            </a:r>
            <a:endParaRPr lang="hr-HR" sz="2000" dirty="0"/>
          </a:p>
          <a:p>
            <a:r>
              <a:rPr lang="hr-HR" sz="2000" b="1" dirty="0"/>
              <a:t>• 16. ožujka 2017.</a:t>
            </a:r>
            <a:r>
              <a:rPr lang="hr-HR" sz="2000" dirty="0"/>
              <a:t> – SUH i MUH uputili su premijeru Plenkoviću </a:t>
            </a:r>
            <a:endParaRPr lang="hr-HR" sz="2000" dirty="0" smtClean="0"/>
          </a:p>
          <a:p>
            <a:r>
              <a:rPr lang="hr-HR" sz="2000" dirty="0" smtClean="0"/>
              <a:t>otvoreno </a:t>
            </a:r>
            <a:r>
              <a:rPr lang="hr-HR" sz="2000" dirty="0"/>
              <a:t>pismo sa zahtjevom da se očituje o pokušaju diskriminacije starijih vozača novim zakonskim izmjenama Zakona o prometu na </a:t>
            </a:r>
            <a:endParaRPr lang="hr-HR" sz="2000" dirty="0" smtClean="0"/>
          </a:p>
          <a:p>
            <a:r>
              <a:rPr lang="hr-HR" sz="2000" dirty="0" smtClean="0"/>
              <a:t>cestama</a:t>
            </a:r>
            <a:endParaRPr lang="hr-HR" sz="2000" dirty="0"/>
          </a:p>
          <a:p>
            <a:r>
              <a:rPr lang="hr-HR" sz="2000" b="1" dirty="0"/>
              <a:t>• Tijekom 2016. i 2017.</a:t>
            </a:r>
            <a:r>
              <a:rPr lang="hr-HR" sz="2000" dirty="0"/>
              <a:t> SUH je kroz Upravno vijeće HZMO-a u više navrata poticao vraćanje mogućnosti dostave mirovina putem pošte, zbog objektivne diskriminacije korisnika u udaljenim područjima i na otocima, te mogućoj većoj izloženosti </a:t>
            </a:r>
            <a:r>
              <a:rPr lang="hr-HR" sz="2000" dirty="0" smtClean="0"/>
              <a:t>prijevarama</a:t>
            </a:r>
            <a:endParaRPr lang="hr-HR" sz="2000" dirty="0"/>
          </a:p>
          <a:p>
            <a:endParaRPr lang="hr-HR" b="1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246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620688"/>
            <a:ext cx="8136904" cy="1009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tx2"/>
                </a:solidFill>
                <a:latin typeface="Arial Black" panose="020B0A04020102020204" pitchFamily="34" charset="0"/>
              </a:rPr>
              <a:t>AKTIVNOSTI 3</a:t>
            </a:r>
            <a:endParaRPr lang="hr-HR" sz="2800" b="1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r>
              <a:rPr lang="hr-HR" sz="2800" b="1" dirty="0"/>
              <a:t>• </a:t>
            </a:r>
            <a:r>
              <a:rPr lang="hr-HR" sz="2400" b="1" dirty="0"/>
              <a:t>26. lipnja 2017. – </a:t>
            </a:r>
            <a:r>
              <a:rPr lang="hr-HR" sz="2400" dirty="0"/>
              <a:t>upućen Javni poziv Sindikata </a:t>
            </a:r>
            <a:r>
              <a:rPr lang="hr-HR" sz="2400" dirty="0" err="1" smtClean="0"/>
              <a:t>umiro</a:t>
            </a:r>
            <a:r>
              <a:rPr lang="hr-HR" sz="2400" dirty="0" smtClean="0"/>
              <a:t>-</a:t>
            </a:r>
          </a:p>
          <a:p>
            <a:r>
              <a:rPr lang="hr-HR" sz="2400" dirty="0" err="1" smtClean="0"/>
              <a:t>vljenika</a:t>
            </a:r>
            <a:r>
              <a:rPr lang="hr-HR" sz="2400" dirty="0" smtClean="0"/>
              <a:t> </a:t>
            </a:r>
            <a:r>
              <a:rPr lang="hr-HR" sz="2400" dirty="0"/>
              <a:t>Hrvatske za umirovljeničke prosvjede u </a:t>
            </a:r>
            <a:r>
              <a:rPr lang="hr-HR" sz="2400" dirty="0" smtClean="0"/>
              <a:t>listopadu </a:t>
            </a:r>
            <a:endParaRPr lang="hr-HR" sz="2400" dirty="0"/>
          </a:p>
          <a:p>
            <a:r>
              <a:rPr lang="hr-HR" sz="2400" b="1" dirty="0"/>
              <a:t>• 30. lipnja 2017.</a:t>
            </a:r>
            <a:r>
              <a:rPr lang="hr-HR" sz="2400" dirty="0"/>
              <a:t> – upućen dopis Predsjednici Republike s prijedlogom da se zajednički organizira konferencija ili okrugli stol o siromaštvu starijih osoba, na što je stiglo </a:t>
            </a:r>
            <a:endParaRPr lang="hr-HR" sz="2400" dirty="0" smtClean="0"/>
          </a:p>
          <a:p>
            <a:r>
              <a:rPr lang="hr-HR" sz="2400" dirty="0" smtClean="0"/>
              <a:t>reagiranje </a:t>
            </a:r>
            <a:r>
              <a:rPr lang="hr-HR" sz="2400" dirty="0"/>
              <a:t>da je tako nešto moguće </a:t>
            </a:r>
            <a:r>
              <a:rPr lang="hr-HR" sz="2400" dirty="0" smtClean="0"/>
              <a:t>tek početkom </a:t>
            </a:r>
            <a:r>
              <a:rPr lang="hr-HR" sz="2400" dirty="0"/>
              <a:t>2018. </a:t>
            </a:r>
            <a:endParaRPr lang="hr-HR" sz="2400" dirty="0" smtClean="0"/>
          </a:p>
          <a:p>
            <a:r>
              <a:rPr lang="hr-HR" sz="2400" dirty="0"/>
              <a:t>g</a:t>
            </a:r>
            <a:r>
              <a:rPr lang="hr-HR" sz="2400" dirty="0" smtClean="0"/>
              <a:t>odine (načelno prihvaćeno)</a:t>
            </a:r>
            <a:endParaRPr lang="hr-HR" sz="2400" dirty="0"/>
          </a:p>
          <a:p>
            <a:r>
              <a:rPr lang="hr-HR" sz="2400" b="1" dirty="0"/>
              <a:t>• 28. lipnja 2017. - </a:t>
            </a:r>
            <a:r>
              <a:rPr lang="hr-HR" sz="2400" dirty="0"/>
              <a:t>SUH je posredstvom Upravnog </a:t>
            </a:r>
            <a:endParaRPr lang="hr-HR" sz="2400" dirty="0" smtClean="0"/>
          </a:p>
          <a:p>
            <a:r>
              <a:rPr lang="hr-HR" sz="2400" dirty="0" smtClean="0"/>
              <a:t>vijeća </a:t>
            </a:r>
            <a:r>
              <a:rPr lang="hr-HR" sz="2400" dirty="0"/>
              <a:t>HZMO-a zatražio (i dobio) pismeno očitovanje </a:t>
            </a:r>
            <a:endParaRPr lang="hr-HR" sz="2400" dirty="0" smtClean="0"/>
          </a:p>
          <a:p>
            <a:r>
              <a:rPr lang="hr-HR" sz="2400" dirty="0" smtClean="0"/>
              <a:t>jesu </a:t>
            </a:r>
            <a:r>
              <a:rPr lang="hr-HR" sz="2400" dirty="0"/>
              <a:t>li dugovanja zbog mirovina pripadnicima HVO-a u </a:t>
            </a:r>
            <a:endParaRPr lang="hr-HR" sz="2400" dirty="0" smtClean="0"/>
          </a:p>
          <a:p>
            <a:r>
              <a:rPr lang="hr-HR" sz="2400" dirty="0" smtClean="0"/>
              <a:t>BIH </a:t>
            </a:r>
            <a:r>
              <a:rPr lang="hr-HR" sz="2400" dirty="0"/>
              <a:t>isplaćena iz radničkih mirovina. </a:t>
            </a:r>
            <a:r>
              <a:rPr lang="hr-HR" sz="2400" dirty="0" smtClean="0"/>
              <a:t>Dobiven je odgovor za koji se drži da je nejasan</a:t>
            </a:r>
            <a:endParaRPr lang="hr-HR" sz="2400" dirty="0"/>
          </a:p>
          <a:p>
            <a:endParaRPr lang="hr-HR" sz="2000" b="1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sz="2000" b="1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sz="2000" b="1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11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7848872" cy="1138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tx2"/>
                </a:solidFill>
                <a:latin typeface="Arial Black" panose="020B0A04020102020204" pitchFamily="34" charset="0"/>
              </a:rPr>
              <a:t>AKTIVNOSTI </a:t>
            </a:r>
            <a:r>
              <a:rPr lang="hr-HR" sz="28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4</a:t>
            </a:r>
          </a:p>
          <a:p>
            <a:endParaRPr lang="hr-HR" b="1" dirty="0" smtClean="0"/>
          </a:p>
          <a:p>
            <a:r>
              <a:rPr lang="hr-HR" sz="2400" b="1" dirty="0" smtClean="0"/>
              <a:t>• </a:t>
            </a:r>
            <a:r>
              <a:rPr lang="hr-HR" sz="2400" b="1" dirty="0"/>
              <a:t>19. srpnja 2017. - </a:t>
            </a:r>
            <a:r>
              <a:rPr lang="hr-HR" sz="2400" dirty="0"/>
              <a:t>Na inicijativu Ureda pučkog </a:t>
            </a:r>
            <a:r>
              <a:rPr lang="hr-HR" sz="2400" dirty="0" err="1" smtClean="0"/>
              <a:t>pra</a:t>
            </a:r>
            <a:r>
              <a:rPr lang="hr-HR" sz="2400" dirty="0" smtClean="0"/>
              <a:t>-</a:t>
            </a:r>
          </a:p>
          <a:p>
            <a:r>
              <a:rPr lang="hr-HR" sz="2400" dirty="0" smtClean="0"/>
              <a:t>vobranitelja </a:t>
            </a:r>
            <a:r>
              <a:rPr lang="hr-HR" sz="2400" dirty="0"/>
              <a:t>i SUH-a</a:t>
            </a:r>
            <a:r>
              <a:rPr lang="hr-HR" sz="2400" b="1" dirty="0"/>
              <a:t> </a:t>
            </a:r>
            <a:r>
              <a:rPr lang="hr-HR" sz="2400" dirty="0"/>
              <a:t>Zakon o zaštiti </a:t>
            </a:r>
            <a:r>
              <a:rPr lang="hr-HR" sz="2400" dirty="0" smtClean="0"/>
              <a:t>od nasilja u </a:t>
            </a:r>
          </a:p>
          <a:p>
            <a:r>
              <a:rPr lang="hr-HR" sz="2400" dirty="0" smtClean="0"/>
              <a:t>obitelji uvrstilo </a:t>
            </a:r>
            <a:r>
              <a:rPr lang="hr-HR" sz="2400" dirty="0"/>
              <a:t>starije kao posebno ranjivu kategoriju i </a:t>
            </a:r>
            <a:r>
              <a:rPr lang="hr-HR" sz="2400" dirty="0" smtClean="0"/>
              <a:t>predvidjelo </a:t>
            </a:r>
            <a:r>
              <a:rPr lang="hr-HR" sz="2400" dirty="0"/>
              <a:t>kažnjavanje onih koji ih zlostavljaju i </a:t>
            </a:r>
            <a:r>
              <a:rPr lang="hr-HR" sz="2400" dirty="0" smtClean="0"/>
              <a:t>zanemaruju</a:t>
            </a:r>
            <a:endParaRPr lang="hr-HR" sz="2400" dirty="0"/>
          </a:p>
          <a:p>
            <a:r>
              <a:rPr lang="hr-HR" sz="2400" b="1" dirty="0"/>
              <a:t>• 24. srpnja 2017. </a:t>
            </a:r>
            <a:r>
              <a:rPr lang="hr-HR" sz="2400" b="1" dirty="0" smtClean="0"/>
              <a:t>- </a:t>
            </a:r>
            <a:r>
              <a:rPr lang="hr-HR" sz="2400" dirty="0"/>
              <a:t>Prvi razgovor čelnika </a:t>
            </a:r>
            <a:endParaRPr lang="hr-HR" sz="2400" dirty="0" smtClean="0"/>
          </a:p>
          <a:p>
            <a:r>
              <a:rPr lang="hr-HR" sz="2400" dirty="0" smtClean="0"/>
              <a:t>umirovljeničkih </a:t>
            </a:r>
            <a:r>
              <a:rPr lang="hr-HR" sz="2400" dirty="0"/>
              <a:t>udruga s novoizabranim ministrom </a:t>
            </a:r>
            <a:endParaRPr lang="hr-HR" sz="2400" dirty="0" smtClean="0"/>
          </a:p>
          <a:p>
            <a:r>
              <a:rPr lang="hr-HR" sz="2400" dirty="0" smtClean="0"/>
              <a:t>rada </a:t>
            </a:r>
            <a:r>
              <a:rPr lang="hr-HR" sz="2400" dirty="0"/>
              <a:t>i </a:t>
            </a:r>
            <a:r>
              <a:rPr lang="hr-HR" sz="2400" dirty="0" smtClean="0"/>
              <a:t>mirovinskog </a:t>
            </a:r>
            <a:r>
              <a:rPr lang="hr-HR" sz="2400" dirty="0"/>
              <a:t>sustava Markom Pavićem; s </a:t>
            </a:r>
            <a:endParaRPr lang="hr-HR" sz="2400" dirty="0" smtClean="0"/>
          </a:p>
          <a:p>
            <a:r>
              <a:rPr lang="hr-HR" sz="2400" dirty="0" smtClean="0"/>
              <a:t>prezentacijom </a:t>
            </a:r>
            <a:r>
              <a:rPr lang="hr-HR" sz="2400" dirty="0"/>
              <a:t>stanja </a:t>
            </a:r>
            <a:r>
              <a:rPr lang="hr-HR" sz="2400" dirty="0" smtClean="0"/>
              <a:t>siromaštva </a:t>
            </a:r>
            <a:r>
              <a:rPr lang="hr-HR" sz="2400" dirty="0"/>
              <a:t>starijih i prijedlozima, ali bez razumijevanja druge strane.</a:t>
            </a:r>
          </a:p>
          <a:p>
            <a:r>
              <a:rPr lang="hr-HR" sz="2400" dirty="0"/>
              <a:t>	Brojne inicijative SUH-a su na </a:t>
            </a:r>
            <a:r>
              <a:rPr lang="hr-HR" sz="2400" dirty="0" smtClean="0"/>
              <a:t>čekanju, </a:t>
            </a:r>
            <a:r>
              <a:rPr lang="hr-HR" sz="2400" dirty="0"/>
              <a:t>jer su </a:t>
            </a:r>
            <a:endParaRPr lang="hr-HR" sz="2400" dirty="0" smtClean="0"/>
          </a:p>
          <a:p>
            <a:r>
              <a:rPr lang="hr-HR" sz="2400" dirty="0" smtClean="0"/>
              <a:t>posljednje </a:t>
            </a:r>
            <a:r>
              <a:rPr lang="hr-HR" sz="2400" dirty="0"/>
              <a:t>dvije godine pregovori blokirani, a </a:t>
            </a:r>
            <a:r>
              <a:rPr lang="hr-HR" sz="2400" dirty="0" smtClean="0"/>
              <a:t>izmijeni-</a:t>
            </a:r>
          </a:p>
          <a:p>
            <a:r>
              <a:rPr lang="hr-HR" sz="2400" dirty="0" smtClean="0"/>
              <a:t>la </a:t>
            </a:r>
            <a:r>
              <a:rPr lang="hr-HR" sz="2400" dirty="0"/>
              <a:t>su se četiri resorna ministra. </a:t>
            </a:r>
          </a:p>
          <a:p>
            <a:endParaRPr lang="hr-HR" sz="2800" b="1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b="1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43305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1032" y="548680"/>
            <a:ext cx="8712968" cy="721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b="1" dirty="0">
                <a:solidFill>
                  <a:schemeClr val="tx2"/>
                </a:solidFill>
                <a:latin typeface="Arial Black" panose="020B0A04020102020204" pitchFamily="34" charset="0"/>
              </a:rPr>
              <a:t>AKTIVNOSTI </a:t>
            </a:r>
            <a:r>
              <a:rPr lang="hr-HR" sz="28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5 </a:t>
            </a:r>
          </a:p>
          <a:p>
            <a:endParaRPr lang="hr-HR" sz="1100" b="1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sz="1100" b="1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r>
              <a:rPr lang="hr-HR" sz="2000" b="1" dirty="0"/>
              <a:t>• 27. listopada 2016.</a:t>
            </a:r>
            <a:r>
              <a:rPr lang="hr-HR" sz="2000" dirty="0"/>
              <a:t> – Sindikat umirovljenika Hrvatske i Matica </a:t>
            </a:r>
            <a:r>
              <a:rPr lang="hr-HR" sz="2000" dirty="0" err="1" smtClean="0"/>
              <a:t>umirovlj-enika</a:t>
            </a:r>
            <a:r>
              <a:rPr lang="hr-HR" sz="2000" dirty="0" smtClean="0"/>
              <a:t> </a:t>
            </a:r>
            <a:r>
              <a:rPr lang="hr-HR" sz="2000" dirty="0"/>
              <a:t>zajedno su uputili Andreju Plenkoviću „</a:t>
            </a:r>
            <a:r>
              <a:rPr lang="hr-HR" sz="2000" b="1" dirty="0"/>
              <a:t>Javne </a:t>
            </a:r>
            <a:r>
              <a:rPr lang="hr-HR" sz="2000" b="1" dirty="0" smtClean="0"/>
              <a:t>inicijative </a:t>
            </a:r>
            <a:endParaRPr lang="hr-HR" sz="2000" b="1" dirty="0" smtClean="0"/>
          </a:p>
          <a:p>
            <a:r>
              <a:rPr lang="hr-HR" sz="2000" b="1" dirty="0" smtClean="0"/>
              <a:t>umirovljeničkih</a:t>
            </a:r>
            <a:r>
              <a:rPr lang="hr-HR" sz="2000" b="1" dirty="0" smtClean="0">
                <a:solidFill>
                  <a:srgbClr val="FF0000"/>
                </a:solidFill>
              </a:rPr>
              <a:t> </a:t>
            </a:r>
            <a:r>
              <a:rPr lang="hr-HR" sz="2000" b="1" dirty="0"/>
              <a:t>udruga glede poreza, doprinosa i mirovinskog </a:t>
            </a:r>
            <a:r>
              <a:rPr lang="hr-HR" sz="2000" b="1" dirty="0" smtClean="0"/>
              <a:t>sustava</a:t>
            </a:r>
            <a:r>
              <a:rPr lang="hr-HR" sz="2000" b="1" dirty="0"/>
              <a:t>“</a:t>
            </a:r>
            <a:r>
              <a:rPr lang="hr-HR" sz="2000" dirty="0"/>
              <a:t> s deset </a:t>
            </a:r>
            <a:r>
              <a:rPr lang="hr-HR" sz="2000" dirty="0" smtClean="0"/>
              <a:t>o</a:t>
            </a:r>
            <a:r>
              <a:rPr lang="hr-HR" sz="2000" dirty="0" smtClean="0"/>
              <a:t>brazloženih zahtjeva</a:t>
            </a:r>
            <a:r>
              <a:rPr lang="hr-HR" sz="2000" dirty="0"/>
              <a:t>, kojom prigodom su ponovili poznate </a:t>
            </a:r>
            <a:endParaRPr lang="hr-HR" sz="2000" dirty="0" smtClean="0"/>
          </a:p>
          <a:p>
            <a:r>
              <a:rPr lang="hr-HR" sz="2000" dirty="0" smtClean="0"/>
              <a:t>zahtjeve </a:t>
            </a:r>
            <a:r>
              <a:rPr lang="hr-HR" sz="2000" dirty="0"/>
              <a:t>o potrebi poboljšanja modela usklađivanja mirovina, prava na </a:t>
            </a:r>
            <a:endParaRPr lang="hr-HR" sz="2000" dirty="0" smtClean="0"/>
          </a:p>
          <a:p>
            <a:r>
              <a:rPr lang="hr-HR" sz="2000" dirty="0" smtClean="0"/>
              <a:t>rad </a:t>
            </a:r>
            <a:r>
              <a:rPr lang="hr-HR" sz="2000" dirty="0"/>
              <a:t>bez obustave mirovine, uvođenja minimalne i „socijalne mirovine“ </a:t>
            </a:r>
            <a:endParaRPr lang="hr-HR" sz="2000" dirty="0" smtClean="0"/>
          </a:p>
          <a:p>
            <a:r>
              <a:rPr lang="hr-HR" sz="2000" dirty="0" smtClean="0"/>
              <a:t>itd</a:t>
            </a:r>
            <a:r>
              <a:rPr lang="hr-HR" sz="2000" dirty="0" smtClean="0"/>
              <a:t>. Nastavno na ovu inicijativu kroz 2017. su pokrenute brojne aktivnosti kako bi se ostvarili traženi zahtjevi. </a:t>
            </a:r>
            <a:endParaRPr lang="hr-HR" sz="2000" dirty="0" smtClean="0"/>
          </a:p>
          <a:p>
            <a:endParaRPr lang="hr-HR" sz="1200" dirty="0"/>
          </a:p>
          <a:p>
            <a:r>
              <a:rPr lang="hr-HR" sz="2000" b="1" dirty="0" smtClean="0"/>
              <a:t>• 24. listopada 2017. </a:t>
            </a:r>
            <a:r>
              <a:rPr lang="hr-HR" sz="2000" dirty="0" smtClean="0"/>
              <a:t>– SUH je uputio otvoreni dopis ministru zdravstva Milanu </a:t>
            </a:r>
            <a:r>
              <a:rPr lang="hr-HR" sz="2000" dirty="0" err="1" smtClean="0"/>
              <a:t>Kujudžiću</a:t>
            </a:r>
            <a:r>
              <a:rPr lang="hr-HR" sz="2000" dirty="0" smtClean="0"/>
              <a:t> zahtijevajući da budu uključeni u radnu skupinu za novi Zakon o zdravstvenoj zaštiti. Podsjetili su ga da su SUH i MUH 9</a:t>
            </a:r>
            <a:r>
              <a:rPr lang="hr-HR" sz="2000" dirty="0"/>
              <a:t>. siječnja </a:t>
            </a:r>
            <a:r>
              <a:rPr lang="hr-HR" sz="2000" dirty="0" smtClean="0"/>
              <a:t>uputili </a:t>
            </a:r>
            <a:r>
              <a:rPr lang="hr-HR" sz="2000" dirty="0"/>
              <a:t>zahtjev da se broj članova Upravnog vijeća </a:t>
            </a:r>
            <a:r>
              <a:rPr lang="hr-HR" sz="2000" dirty="0" smtClean="0"/>
              <a:t>Hrvatskog </a:t>
            </a:r>
            <a:r>
              <a:rPr lang="hr-HR" sz="2000" dirty="0"/>
              <a:t>zavoda za </a:t>
            </a:r>
            <a:endParaRPr lang="hr-HR" sz="2000" dirty="0" smtClean="0"/>
          </a:p>
          <a:p>
            <a:r>
              <a:rPr lang="hr-HR" sz="2000" dirty="0" smtClean="0"/>
              <a:t>zdravstveno </a:t>
            </a:r>
            <a:r>
              <a:rPr lang="hr-HR" sz="2000" dirty="0"/>
              <a:t>osiguranje (HZZO) poveća za dva člana – predstavnike </a:t>
            </a:r>
            <a:endParaRPr lang="hr-HR" sz="2000" dirty="0" smtClean="0"/>
          </a:p>
          <a:p>
            <a:r>
              <a:rPr lang="hr-HR" sz="2000" dirty="0" smtClean="0"/>
              <a:t>umirovljeničkih </a:t>
            </a:r>
            <a:r>
              <a:rPr lang="hr-HR" sz="2000" dirty="0"/>
              <a:t>udruga, koji čine najveću skupinu </a:t>
            </a:r>
            <a:r>
              <a:rPr lang="hr-HR" sz="2000" dirty="0" smtClean="0"/>
              <a:t>korisnik, a on je već 17</a:t>
            </a:r>
            <a:r>
              <a:rPr lang="hr-HR" sz="2000" dirty="0"/>
              <a:t>. </a:t>
            </a:r>
            <a:endParaRPr lang="hr-HR" sz="2000" dirty="0" smtClean="0"/>
          </a:p>
          <a:p>
            <a:r>
              <a:rPr lang="hr-HR" sz="2000" dirty="0" smtClean="0"/>
              <a:t>siječnja </a:t>
            </a:r>
            <a:r>
              <a:rPr lang="hr-HR" sz="2000" dirty="0"/>
              <a:t>pozitivno </a:t>
            </a:r>
            <a:r>
              <a:rPr lang="hr-HR" sz="2000" dirty="0" smtClean="0"/>
              <a:t>odgovorio. Tako su </a:t>
            </a:r>
            <a:r>
              <a:rPr lang="hr-HR" sz="2000" dirty="0" err="1" smtClean="0"/>
              <a:t>penzići</a:t>
            </a:r>
            <a:r>
              <a:rPr lang="hr-HR" sz="2000" dirty="0" smtClean="0"/>
              <a:t> ponovno prevareni.</a:t>
            </a:r>
            <a:endParaRPr lang="hr-HR" sz="2000" dirty="0"/>
          </a:p>
          <a:p>
            <a:endParaRPr lang="hr-HR" sz="2000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sz="2800" b="1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sz="2800" b="1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endParaRPr lang="hr-HR" sz="28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62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42493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accent1"/>
                </a:solidFill>
              </a:rPr>
              <a:t>PROSVJEDI UMIROVLJENIKA, 10.10.2017. </a:t>
            </a:r>
          </a:p>
          <a:p>
            <a:r>
              <a:rPr lang="hr-HR" sz="2000" b="1" dirty="0" smtClean="0">
                <a:solidFill>
                  <a:schemeClr val="tx2"/>
                </a:solidFill>
              </a:rPr>
              <a:t>„ZAUSTAVIMO SIROMAŠTVO I PONIŽENJE U STAROSTI“ </a:t>
            </a:r>
          </a:p>
          <a:p>
            <a:pPr algn="ctr"/>
            <a:endParaRPr lang="hr-HR" sz="2000" b="1" dirty="0" smtClean="0">
              <a:solidFill>
                <a:schemeClr val="tx2"/>
              </a:solidFill>
            </a:endParaRPr>
          </a:p>
          <a:p>
            <a:r>
              <a:rPr lang="hr-HR" b="1" dirty="0" smtClean="0"/>
              <a:t>• </a:t>
            </a:r>
            <a:r>
              <a:rPr lang="hr-HR" sz="2000" dirty="0" smtClean="0"/>
              <a:t>U organizaciji Sindikata umirovljenika Hrvatske </a:t>
            </a:r>
            <a:r>
              <a:rPr lang="hr-HR" sz="2000" b="1" dirty="0" smtClean="0"/>
              <a:t>više od sedam tisuća građana i građanki, većinom starije dobi, izašlo je 10. listopada, </a:t>
            </a:r>
          </a:p>
          <a:p>
            <a:r>
              <a:rPr lang="hr-HR" sz="2000" b="1" dirty="0" smtClean="0"/>
              <a:t>unatoč kiši, na trgove Zagreba, Splita, Pule, Osijeka i Slavonskog </a:t>
            </a:r>
          </a:p>
          <a:p>
            <a:r>
              <a:rPr lang="hr-HR" sz="2000" b="1" dirty="0" smtClean="0"/>
              <a:t>Broda, a tri dana kasnije i Zadra</a:t>
            </a:r>
            <a:r>
              <a:rPr lang="hr-HR" sz="2000" dirty="0" smtClean="0"/>
              <a:t>, kako bi poručili vladajućima da </a:t>
            </a:r>
          </a:p>
          <a:p>
            <a:r>
              <a:rPr lang="hr-HR" sz="2000" dirty="0" smtClean="0"/>
              <a:t>nema vremena za zaustavljanje siromaštva starijih te da moraju </a:t>
            </a:r>
          </a:p>
          <a:p>
            <a:r>
              <a:rPr lang="hr-HR" sz="2000" dirty="0" smtClean="0"/>
              <a:t>reagirati odmah. </a:t>
            </a:r>
          </a:p>
          <a:p>
            <a:r>
              <a:rPr lang="hr-HR" sz="2000" b="1" dirty="0" smtClean="0"/>
              <a:t>• </a:t>
            </a:r>
            <a:r>
              <a:rPr lang="hr-HR" sz="2000" dirty="0" smtClean="0"/>
              <a:t>Iako se premijer Andrej Plenković dan ranije oglasio i unaprijed </a:t>
            </a:r>
          </a:p>
          <a:p>
            <a:r>
              <a:rPr lang="hr-HR" sz="2000" dirty="0" smtClean="0"/>
              <a:t>odbio zahtjeve umirovljenika s izlikom kako novca nema i da su </a:t>
            </a:r>
          </a:p>
          <a:p>
            <a:r>
              <a:rPr lang="hr-HR" sz="2000" dirty="0" smtClean="0"/>
              <a:t>zahtjevi umirovljenika nerealni, prosvjednici su još jednom na </a:t>
            </a:r>
          </a:p>
          <a:p>
            <a:r>
              <a:rPr lang="hr-HR" sz="2000" dirty="0" smtClean="0"/>
              <a:t>prosvjedima predložili konkretne i realne mjere za bolje sutra starijih </a:t>
            </a:r>
          </a:p>
          <a:p>
            <a:r>
              <a:rPr lang="hr-HR" sz="2000" dirty="0" smtClean="0"/>
              <a:t>osoba. </a:t>
            </a:r>
          </a:p>
          <a:p>
            <a:r>
              <a:rPr lang="hr-HR" sz="2000" b="1" dirty="0" smtClean="0"/>
              <a:t>• </a:t>
            </a:r>
            <a:r>
              <a:rPr lang="hr-HR" sz="2000" dirty="0" smtClean="0"/>
              <a:t>Konkretni rezultati prosvjeda su </a:t>
            </a:r>
            <a:r>
              <a:rPr lang="hr-HR" sz="2000" b="1" dirty="0" smtClean="0"/>
              <a:t>snažna medijska pokrivenost,</a:t>
            </a:r>
            <a:r>
              <a:rPr lang="hr-HR" sz="2000" dirty="0" smtClean="0"/>
              <a:t> te </a:t>
            </a:r>
          </a:p>
          <a:p>
            <a:r>
              <a:rPr lang="hr-HR" sz="2000" dirty="0" smtClean="0"/>
              <a:t>time i </a:t>
            </a:r>
            <a:r>
              <a:rPr lang="hr-HR" sz="2000" b="1" dirty="0" smtClean="0"/>
              <a:t>osvješćivanje političkih elita, ali i šire javnosti</a:t>
            </a:r>
            <a:r>
              <a:rPr lang="hr-HR" sz="2000" dirty="0" smtClean="0"/>
              <a:t>, o razmjerima </a:t>
            </a:r>
          </a:p>
          <a:p>
            <a:r>
              <a:rPr lang="hr-HR" sz="2000" dirty="0" smtClean="0"/>
              <a:t>siromaštva umirovljenika i starijih osoba, te </a:t>
            </a:r>
            <a:r>
              <a:rPr lang="hr-HR" sz="2000" b="1" dirty="0" smtClean="0"/>
              <a:t>zakazivanje otvaranja </a:t>
            </a:r>
          </a:p>
          <a:p>
            <a:r>
              <a:rPr lang="hr-HR" sz="2000" b="1" dirty="0" smtClean="0"/>
              <a:t>dijaloga</a:t>
            </a:r>
            <a:r>
              <a:rPr lang="hr-HR" sz="2000" dirty="0" smtClean="0"/>
              <a:t> kroz Nacionalno vijeće za umirovljenike i starije osobe 27. </a:t>
            </a:r>
          </a:p>
          <a:p>
            <a:r>
              <a:rPr lang="hr-HR" sz="2000" dirty="0" smtClean="0"/>
              <a:t>listopada 2017., ne samo o zahtjevima SUH-a i programu Vijeća, već i o zakonima i propisima o kojima su se umirovljenici trebali očitovati, </a:t>
            </a:r>
          </a:p>
          <a:p>
            <a:r>
              <a:rPr lang="hr-HR" sz="2000" dirty="0" smtClean="0"/>
              <a:t>ali su zakoni progurani bez takvog obvezujućeg očitovanja.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374112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856895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000" b="1" i="1" dirty="0" smtClean="0"/>
              <a:t>   </a:t>
            </a:r>
            <a:r>
              <a:rPr lang="hr-HR" sz="2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MEĐUNARODNA SURADNJA</a:t>
            </a:r>
          </a:p>
          <a:p>
            <a:pPr lvl="0"/>
            <a:endParaRPr lang="hr-HR" sz="1400" b="1" i="1" dirty="0"/>
          </a:p>
          <a:p>
            <a:pPr lvl="0"/>
            <a:r>
              <a:rPr lang="hr-HR" sz="2000" b="1" i="1" dirty="0" smtClean="0"/>
              <a:t>AKCIJA </a:t>
            </a:r>
            <a:r>
              <a:rPr lang="hr-HR" sz="2000" b="1" i="1" dirty="0"/>
              <a:t>NA GRANICI</a:t>
            </a:r>
            <a:r>
              <a:rPr lang="hr-HR" sz="2000" i="1" dirty="0"/>
              <a:t> „Sindikati umirovljenika protiv zidova i </a:t>
            </a:r>
            <a:r>
              <a:rPr lang="hr-HR" sz="2000" i="1" dirty="0" smtClean="0"/>
              <a:t>žilet-žica</a:t>
            </a:r>
            <a:r>
              <a:rPr lang="hr-HR" sz="2000" i="1" dirty="0"/>
              <a:t>“</a:t>
            </a:r>
            <a:r>
              <a:rPr lang="hr-HR" sz="2000" dirty="0"/>
              <a:t> – Međunarodna akcija  predstavnika sindikata umirovljenika iz deset </a:t>
            </a:r>
            <a:endParaRPr lang="hr-HR" sz="2000" dirty="0" smtClean="0"/>
          </a:p>
          <a:p>
            <a:pPr lvl="0"/>
            <a:r>
              <a:rPr lang="hr-HR" sz="2000" dirty="0" smtClean="0"/>
              <a:t>zemalja </a:t>
            </a:r>
            <a:r>
              <a:rPr lang="hr-HR" sz="2000" dirty="0"/>
              <a:t>- </a:t>
            </a:r>
            <a:r>
              <a:rPr lang="hr-HR" sz="2000" b="1" dirty="0"/>
              <a:t>Austrije, Bosne i Hercegovine, Crne Gore, Hrvatske, Italije, </a:t>
            </a:r>
            <a:endParaRPr lang="hr-HR" sz="2000" b="1" dirty="0" smtClean="0"/>
          </a:p>
          <a:p>
            <a:pPr lvl="0"/>
            <a:r>
              <a:rPr lang="hr-HR" sz="2000" b="1" dirty="0" smtClean="0"/>
              <a:t>Kosova</a:t>
            </a:r>
            <a:r>
              <a:rPr lang="hr-HR" sz="2000" b="1" dirty="0"/>
              <a:t>, Mađarske, Makedonije, Slovenije i Srbije </a:t>
            </a:r>
            <a:r>
              <a:rPr lang="hr-HR" sz="2000" dirty="0"/>
              <a:t>- </a:t>
            </a:r>
            <a:r>
              <a:rPr lang="hr-HR" sz="2000" b="1" dirty="0"/>
              <a:t>7. lipnja 2017. </a:t>
            </a:r>
            <a:endParaRPr lang="hr-HR" sz="2000" b="1" dirty="0" smtClean="0"/>
          </a:p>
          <a:p>
            <a:pPr lvl="0"/>
            <a:r>
              <a:rPr lang="hr-HR" sz="2000" dirty="0" smtClean="0"/>
              <a:t>kod </a:t>
            </a:r>
            <a:r>
              <a:rPr lang="hr-HR" sz="2000" dirty="0"/>
              <a:t>graničnog prijelaza Obrežje u Sloveniji, kojom prilikom je potpisana zajednička deklaracija protiv zidova i žica na granicama, za pravednu i </a:t>
            </a:r>
            <a:endParaRPr lang="hr-HR" sz="2000" dirty="0" smtClean="0"/>
          </a:p>
          <a:p>
            <a:pPr lvl="0"/>
            <a:r>
              <a:rPr lang="hr-HR" sz="2000" dirty="0" smtClean="0"/>
              <a:t>solidarnu Europu</a:t>
            </a:r>
            <a:endParaRPr lang="hr-HR" sz="2000" dirty="0"/>
          </a:p>
          <a:p>
            <a:pPr lvl="0"/>
            <a:r>
              <a:rPr lang="hr-HR" sz="2000" b="1" i="1" dirty="0"/>
              <a:t>7. REGIONALNA KONFERENCIJA</a:t>
            </a:r>
            <a:r>
              <a:rPr lang="hr-HR" sz="2000" i="1" dirty="0"/>
              <a:t> „Umirovljenici za socijalnu Europu“</a:t>
            </a:r>
            <a:r>
              <a:rPr lang="hr-HR" sz="2000" dirty="0"/>
              <a:t> – 8. lipnja 2017. u Zagrebu - uz sudjelovanje predstavnika iz deset </a:t>
            </a:r>
            <a:endParaRPr lang="hr-HR" sz="2000" dirty="0" smtClean="0"/>
          </a:p>
          <a:p>
            <a:pPr lvl="0"/>
            <a:r>
              <a:rPr lang="hr-HR" sz="2000" dirty="0" smtClean="0"/>
              <a:t>zemalja </a:t>
            </a:r>
            <a:r>
              <a:rPr lang="hr-HR" sz="2000" dirty="0"/>
              <a:t>u okruženju, te pod pokroviteljstvom Predsjednice Republike, i uz nazočnost predstavnika vlasti, održana je jednodnevna kvalitetna </a:t>
            </a:r>
            <a:endParaRPr lang="hr-HR" sz="2000" dirty="0" smtClean="0"/>
          </a:p>
          <a:p>
            <a:pPr lvl="0"/>
            <a:r>
              <a:rPr lang="hr-HR" sz="2000" dirty="0" smtClean="0"/>
              <a:t>konferencija </a:t>
            </a:r>
            <a:r>
              <a:rPr lang="hr-HR" sz="2000" dirty="0"/>
              <a:t>o položaju umirovljenika i socijalnom modelu Europske </a:t>
            </a:r>
            <a:endParaRPr lang="hr-HR" sz="2000" dirty="0" smtClean="0"/>
          </a:p>
          <a:p>
            <a:pPr lvl="0"/>
            <a:r>
              <a:rPr lang="hr-HR" sz="2000" dirty="0" smtClean="0"/>
              <a:t>unije po </a:t>
            </a:r>
            <a:r>
              <a:rPr lang="hr-HR" sz="2000" dirty="0"/>
              <a:t>mjeri starijih </a:t>
            </a:r>
            <a:r>
              <a:rPr lang="hr-HR" sz="2000" dirty="0" smtClean="0"/>
              <a:t>osoba</a:t>
            </a:r>
            <a:endParaRPr lang="hr-HR" sz="2000" dirty="0"/>
          </a:p>
          <a:p>
            <a:r>
              <a:rPr lang="hr-HR" sz="2000" b="1" i="1" dirty="0" smtClean="0"/>
              <a:t>KONFERENCIJA ZBRATIMLJENIH PODRUŽNICA</a:t>
            </a:r>
            <a:r>
              <a:rPr lang="hr-HR" sz="2000" dirty="0" smtClean="0"/>
              <a:t>, Poreč, 3. listopada </a:t>
            </a:r>
          </a:p>
          <a:p>
            <a:r>
              <a:rPr lang="hr-HR" sz="2000" dirty="0" smtClean="0"/>
              <a:t>2017.- uz nazočnost </a:t>
            </a:r>
            <a:r>
              <a:rPr lang="hr-HR" sz="2000" dirty="0" smtClean="0"/>
              <a:t>glavne tajnice FERPA-e Carle </a:t>
            </a:r>
            <a:r>
              <a:rPr lang="hr-HR" sz="2000" dirty="0" err="1" smtClean="0"/>
              <a:t>Cantone</a:t>
            </a:r>
            <a:r>
              <a:rPr lang="hr-HR" sz="2000" dirty="0" smtClean="0"/>
              <a:t>, o skrbi, </a:t>
            </a:r>
            <a:r>
              <a:rPr lang="hr-HR" sz="2000" dirty="0" smtClean="0"/>
              <a:t>mirovinama </a:t>
            </a:r>
            <a:r>
              <a:rPr lang="hr-HR" sz="2000" dirty="0" smtClean="0"/>
              <a:t>i aktivnom </a:t>
            </a:r>
            <a:r>
              <a:rPr lang="hr-HR" sz="2000" dirty="0" smtClean="0"/>
              <a:t>starenju </a:t>
            </a:r>
            <a:r>
              <a:rPr lang="hr-HR" sz="2000" dirty="0" smtClean="0"/>
              <a:t>za pravedniju i solidarniju Europu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564973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1936</Words>
  <Application>Microsoft Office PowerPoint</Application>
  <PresentationFormat>On-screen Show (4:3)</PresentationFormat>
  <Paragraphs>254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맑은 고딕</vt:lpstr>
      <vt:lpstr>Arial</vt:lpstr>
      <vt:lpstr>Arial Black</vt:lpstr>
      <vt:lpstr>Calibri</vt:lpstr>
      <vt:lpstr>Courier New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Gray-leaf-PowerPoint-Templates-Design-pptx</dc:title>
  <dc:creator>ALLPPT.COM</dc:creator>
  <cp:lastModifiedBy>Jasna A. Petrovic</cp:lastModifiedBy>
  <cp:revision>57</cp:revision>
  <dcterms:created xsi:type="dcterms:W3CDTF">2012-06-16T23:27:00Z</dcterms:created>
  <dcterms:modified xsi:type="dcterms:W3CDTF">2018-06-04T11:41:46Z</dcterms:modified>
</cp:coreProperties>
</file>